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wmf" ContentType="image/x-wmf"/>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8" r:id="rId3"/>
    <p:sldId id="258" r:id="rId5"/>
    <p:sldId id="298" r:id="rId6"/>
    <p:sldId id="299" r:id="rId7"/>
    <p:sldId id="297" r:id="rId8"/>
    <p:sldId id="259" r:id="rId9"/>
    <p:sldId id="260" r:id="rId10"/>
    <p:sldId id="262" r:id="rId11"/>
    <p:sldId id="289" r:id="rId12"/>
    <p:sldId id="270" r:id="rId13"/>
    <p:sldId id="302" r:id="rId14"/>
    <p:sldId id="266" r:id="rId15"/>
    <p:sldId id="267" r:id="rId16"/>
    <p:sldId id="278" r:id="rId17"/>
    <p:sldId id="324" r:id="rId18"/>
    <p:sldId id="303" r:id="rId19"/>
    <p:sldId id="271" r:id="rId20"/>
    <p:sldId id="280" r:id="rId2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00"/>
    <a:srgbClr val="FF00FF"/>
    <a:srgbClr val="9933FF"/>
    <a:srgbClr val="FFFF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varScale="1">
        <p:scale>
          <a:sx n="69" d="100"/>
          <a:sy n="69" d="100"/>
        </p:scale>
        <p:origin x="1416" y="60"/>
      </p:cViewPr>
      <p:guideLst>
        <p:guide orient="horz" pos="215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6BF52A52-394A-11D3-B153-00C04F79FAA6}"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461DB26-8CD3-45C5-A704-A9B50F1579D4}"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9218" name="Rectangle 2"/>
          <p:cNvSpPr>
            <a:spLocks noRot="1" noTextEdit="1"/>
          </p:cNvSpPr>
          <p:nvPr>
            <p:ph type="sldImg"/>
          </p:nvPr>
        </p:nvSpPr>
        <p:spPr/>
      </p:sp>
      <p:sp>
        <p:nvSpPr>
          <p:cNvPr id="9219"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15362" name="Rectangle 2"/>
          <p:cNvSpPr>
            <a:spLocks noRot="1" noTextEdit="1"/>
          </p:cNvSpPr>
          <p:nvPr>
            <p:ph type="sldImg"/>
          </p:nvPr>
        </p:nvSpPr>
        <p:spPr/>
      </p:sp>
      <p:sp>
        <p:nvSpPr>
          <p:cNvPr id="15363"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17410" name="Rectangle 2"/>
          <p:cNvSpPr>
            <a:spLocks noRot="1" noTextEdit="1"/>
          </p:cNvSpPr>
          <p:nvPr>
            <p:ph type="sldImg"/>
          </p:nvPr>
        </p:nvSpPr>
        <p:spPr/>
      </p:sp>
      <p:sp>
        <p:nvSpPr>
          <p:cNvPr id="17411"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23554" name="Rectangle 2"/>
          <p:cNvSpPr>
            <a:spLocks noRot="1" noTextEdit="1"/>
          </p:cNvSpPr>
          <p:nvPr>
            <p:ph type="sldImg"/>
          </p:nvPr>
        </p:nvSpPr>
        <p:spPr/>
      </p:sp>
      <p:sp>
        <p:nvSpPr>
          <p:cNvPr id="23555"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25602" name="Rectangle 2"/>
          <p:cNvSpPr>
            <a:spLocks noRot="1" noTextEdit="1"/>
          </p:cNvSpPr>
          <p:nvPr>
            <p:ph type="sldImg"/>
          </p:nvPr>
        </p:nvSpPr>
        <p:spPr/>
      </p:sp>
      <p:sp>
        <p:nvSpPr>
          <p:cNvPr id="25603"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algn="r" eaLnBrk="1" hangingPunct="1"/>
            <a:fld id="{9A0DB2DC-4C9A-4742-B13C-FB6460FD3503}" type="slidenum">
              <a:rPr lang="en-US" altLang="en-US" sz="1200" dirty="0"/>
            </a:fld>
            <a:endParaRPr lang="en-US" altLang="en-US" sz="1200" dirty="0"/>
          </a:p>
        </p:txBody>
      </p:sp>
      <p:sp>
        <p:nvSpPr>
          <p:cNvPr id="27650" name="Rectangle 2"/>
          <p:cNvSpPr>
            <a:spLocks noRot="1" noTextEdit="1"/>
          </p:cNvSpPr>
          <p:nvPr>
            <p:ph type="sldImg"/>
          </p:nvPr>
        </p:nvSpPr>
        <p:spPr/>
      </p:sp>
      <p:sp>
        <p:nvSpPr>
          <p:cNvPr id="27651" name="Rectangle 3"/>
          <p:cNvSpPr>
            <a:spLocks noGrp="1"/>
          </p:cNvSpPr>
          <p:nvPr>
            <p:ph type="body"/>
          </p:nvPr>
        </p:nvSpPr>
        <p:spPr/>
        <p:txBody>
          <a:bodyPr wrap="square" lIns="91440" tIns="45720" rIns="91440" bIns="45720" anchor="t"/>
          <a:p>
            <a:pPr lvl="0"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a:r>
              <a:rPr lang="en-US" altLang="en-US" dirty="0"/>
              <a:t>Click to edit Master text styles</a:t>
            </a:r>
            <a:endParaRPr lang="en-US" altLang="en-US" dirty="0"/>
          </a:p>
          <a:p>
            <a:pPr lvl="1" indent="-285750"/>
            <a:r>
              <a:rPr lang="en-US" altLang="en-US" dirty="0"/>
              <a:t>Second level</a:t>
            </a:r>
            <a:endParaRPr lang="en-US" altLang="en-US" dirty="0"/>
          </a:p>
          <a:p>
            <a:pPr lvl="2" indent="-228600"/>
            <a:r>
              <a:rPr lang="en-US" altLang="en-US" dirty="0"/>
              <a:t>Third level</a:t>
            </a:r>
            <a:endParaRPr lang="en-US" altLang="en-US" dirty="0"/>
          </a:p>
          <a:p>
            <a:pPr lvl="3" indent="-228600"/>
            <a:r>
              <a:rPr lang="en-US" altLang="en-US" dirty="0"/>
              <a:t>Fourth level</a:t>
            </a:r>
            <a:endParaRPr lang="en-US" altLang="en-US" dirty="0"/>
          </a:p>
          <a:p>
            <a:pPr lvl="4" indent="-228600"/>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CA075E2-3C03-42DE-AB8E-0F82FBF0181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wmf"/><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2.xml"/><Relationship Id="rId6" Type="http://schemas.openxmlformats.org/officeDocument/2006/relationships/image" Target="../media/image21.wmf"/><Relationship Id="rId5" Type="http://schemas.openxmlformats.org/officeDocument/2006/relationships/control" Target="../activeX/activeX1.xml"/><Relationship Id="rId4" Type="http://schemas.openxmlformats.org/officeDocument/2006/relationships/image" Target="../media/image20.GIF"/><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16.w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2.xml"/><Relationship Id="rId3" Type="http://schemas.openxmlformats.org/officeDocument/2006/relationships/slide" Target="slide10.xml"/><Relationship Id="rId2" Type="http://schemas.openxmlformats.org/officeDocument/2006/relationships/image" Target="../media/image2.wmf"/><Relationship Id="rId1" Type="http://schemas.openxmlformats.org/officeDocument/2006/relationships/image" Target="../media/image1.wmf"/></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26.GIF"/><Relationship Id="rId3" Type="http://schemas.openxmlformats.org/officeDocument/2006/relationships/image" Target="../media/image25.jpeg"/><Relationship Id="rId2" Type="http://schemas.openxmlformats.org/officeDocument/2006/relationships/image" Target="../media/image2.wmf"/><Relationship Id="rId1" Type="http://schemas.openxmlformats.org/officeDocument/2006/relationships/image" Target="../media/image1.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GIF"/></Relationships>
</file>

<file path=ppt/slides/_rels/slide16.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8" Type="http://schemas.openxmlformats.org/officeDocument/2006/relationships/slideLayout" Target="../slideLayouts/slideLayout7.xml"/><Relationship Id="rId17" Type="http://schemas.openxmlformats.org/officeDocument/2006/relationships/image" Target="../media/image43.png"/><Relationship Id="rId16" Type="http://schemas.openxmlformats.org/officeDocument/2006/relationships/image" Target="../media/image42.png"/><Relationship Id="rId15" Type="http://schemas.openxmlformats.org/officeDocument/2006/relationships/image" Target="../media/image41.png"/><Relationship Id="rId14"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0.xml"/><Relationship Id="rId1" Type="http://schemas.openxmlformats.org/officeDocument/2006/relationships/image" Target="../media/image4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GI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slide" Target="slide1.xml"/><Relationship Id="rId3" Type="http://schemas.openxmlformats.org/officeDocument/2006/relationships/image" Target="../media/image2.wmf"/><Relationship Id="rId2" Type="http://schemas.openxmlformats.org/officeDocument/2006/relationships/image" Target="../media/image16.wmf"/><Relationship Id="rId1" Type="http://schemas.openxmlformats.org/officeDocument/2006/relationships/image" Target="../media/image1.wm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wmf"/><Relationship Id="rId2" Type="http://schemas.openxmlformats.org/officeDocument/2006/relationships/image" Target="../media/image16.wmf"/><Relationship Id="rId1"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hyperlink" Target="Hinh_trang_3.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4" descr="POINSET2"/>
          <p:cNvPicPr>
            <a:picLocks noChangeAspect="1"/>
          </p:cNvPicPr>
          <p:nvPr/>
        </p:nvPicPr>
        <p:blipFill>
          <a:blip r:embed="rId1"/>
          <a:stretch>
            <a:fillRect/>
          </a:stretch>
        </p:blipFill>
        <p:spPr>
          <a:xfrm rot="5626853">
            <a:off x="8089900" y="11113"/>
            <a:ext cx="1050925" cy="1047750"/>
          </a:xfrm>
          <a:prstGeom prst="rect">
            <a:avLst/>
          </a:prstGeom>
          <a:noFill/>
          <a:ln w="9525">
            <a:noFill/>
          </a:ln>
        </p:spPr>
      </p:pic>
      <p:pic>
        <p:nvPicPr>
          <p:cNvPr id="8194" name="Picture 8" descr="POINSET2"/>
          <p:cNvPicPr>
            <a:picLocks noChangeAspect="1"/>
          </p:cNvPicPr>
          <p:nvPr/>
        </p:nvPicPr>
        <p:blipFill>
          <a:blip r:embed="rId1"/>
          <a:stretch>
            <a:fillRect/>
          </a:stretch>
        </p:blipFill>
        <p:spPr>
          <a:xfrm rot="-5202953">
            <a:off x="52388" y="5711825"/>
            <a:ext cx="1104900" cy="1100138"/>
          </a:xfrm>
          <a:prstGeom prst="rect">
            <a:avLst/>
          </a:prstGeom>
          <a:noFill/>
          <a:ln w="9525">
            <a:noFill/>
          </a:ln>
        </p:spPr>
      </p:pic>
      <p:pic>
        <p:nvPicPr>
          <p:cNvPr id="8195" name="Picture 9" descr="POINSET3"/>
          <p:cNvPicPr>
            <a:picLocks noChangeAspect="1"/>
          </p:cNvPicPr>
          <p:nvPr/>
        </p:nvPicPr>
        <p:blipFill>
          <a:blip r:embed="rId2"/>
          <a:stretch>
            <a:fillRect/>
          </a:stretch>
        </p:blipFill>
        <p:spPr>
          <a:xfrm>
            <a:off x="7700963" y="5459413"/>
            <a:ext cx="1443037" cy="1322387"/>
          </a:xfrm>
          <a:prstGeom prst="rect">
            <a:avLst/>
          </a:prstGeom>
          <a:noFill/>
          <a:ln w="9525">
            <a:noFill/>
          </a:ln>
        </p:spPr>
      </p:pic>
      <p:sp>
        <p:nvSpPr>
          <p:cNvPr id="8196" name="Text Box 12"/>
          <p:cNvSpPr txBox="1"/>
          <p:nvPr/>
        </p:nvSpPr>
        <p:spPr>
          <a:xfrm>
            <a:off x="0" y="4953000"/>
            <a:ext cx="9144000" cy="457200"/>
          </a:xfrm>
          <a:prstGeom prst="rect">
            <a:avLst/>
          </a:prstGeom>
          <a:noFill/>
          <a:ln w="9525">
            <a:noFill/>
          </a:ln>
        </p:spPr>
        <p:txBody>
          <a:bodyPr anchor="t">
            <a:spAutoFit/>
          </a:bodyPr>
          <a:p>
            <a:pPr>
              <a:spcBef>
                <a:spcPct val="50000"/>
              </a:spcBef>
            </a:pPr>
            <a:endParaRPr lang="en-US" altLang="en-US" sz="2400" dirty="0">
              <a:latin typeface="Times New Roman" panose="02020603050405020304" pitchFamily="18" charset="0"/>
            </a:endParaRPr>
          </a:p>
        </p:txBody>
      </p:sp>
      <p:pic>
        <p:nvPicPr>
          <p:cNvPr id="8197" name="Picture 17" descr="POINSET2"/>
          <p:cNvPicPr>
            <a:picLocks noChangeAspect="1"/>
          </p:cNvPicPr>
          <p:nvPr/>
        </p:nvPicPr>
        <p:blipFill>
          <a:blip r:embed="rId1"/>
          <a:stretch>
            <a:fillRect/>
          </a:stretch>
        </p:blipFill>
        <p:spPr>
          <a:xfrm rot="-199761">
            <a:off x="0" y="0"/>
            <a:ext cx="1104900" cy="1100138"/>
          </a:xfrm>
          <a:prstGeom prst="rect">
            <a:avLst/>
          </a:prstGeom>
          <a:noFill/>
          <a:ln w="9525">
            <a:noFill/>
          </a:ln>
        </p:spPr>
      </p:pic>
      <p:sp>
        <p:nvSpPr>
          <p:cNvPr id="54290" name="Text Box 18"/>
          <p:cNvSpPr txBox="1"/>
          <p:nvPr/>
        </p:nvSpPr>
        <p:spPr>
          <a:xfrm>
            <a:off x="685800" y="457200"/>
            <a:ext cx="8001000" cy="946150"/>
          </a:xfrm>
          <a:prstGeom prst="rect">
            <a:avLst/>
          </a:prstGeom>
          <a:noFill/>
          <a:ln w="9525">
            <a:noFill/>
          </a:ln>
        </p:spPr>
        <p:txBody>
          <a:bodyPr anchor="t">
            <a:spAutoFit/>
          </a:bodyPr>
          <a:p>
            <a:pPr>
              <a:spcBef>
                <a:spcPct val="50000"/>
              </a:spcBef>
            </a:pPr>
            <a:r>
              <a:rPr lang="en-US" altLang="en-US" sz="2800" b="1" dirty="0">
                <a:solidFill>
                  <a:srgbClr val="FF00FF"/>
                </a:solidFill>
                <a:latin typeface="Times New Roman" panose="02020603050405020304" pitchFamily="18" charset="0"/>
              </a:rPr>
              <a:t>Kể tên các lớp trong ngành động vật có xương sống mà các em đã được học ? </a:t>
            </a:r>
            <a:endParaRPr lang="en-US" altLang="en-US" sz="2800" b="1" dirty="0">
              <a:solidFill>
                <a:srgbClr val="FF00FF"/>
              </a:solidFill>
              <a:latin typeface="Times New Roman" panose="02020603050405020304" pitchFamily="18" charset="0"/>
            </a:endParaRPr>
          </a:p>
        </p:txBody>
      </p:sp>
      <p:sp>
        <p:nvSpPr>
          <p:cNvPr id="54291" name="AutoShape 19"/>
          <p:cNvSpPr/>
          <p:nvPr/>
        </p:nvSpPr>
        <p:spPr>
          <a:xfrm>
            <a:off x="457200" y="2819400"/>
            <a:ext cx="2514600" cy="2057400"/>
          </a:xfrm>
          <a:prstGeom prst="roundRect">
            <a:avLst>
              <a:gd name="adj" fmla="val 16667"/>
            </a:avLst>
          </a:prstGeom>
          <a:solidFill>
            <a:srgbClr val="FFFF99"/>
          </a:solidFill>
          <a:ln w="9525" cap="flat" cmpd="sng">
            <a:solidFill>
              <a:schemeClr val="tx1"/>
            </a:solidFill>
            <a:prstDash val="solid"/>
            <a:round/>
            <a:headEnd type="none" w="med" len="med"/>
            <a:tailEnd type="none" w="med" len="med"/>
          </a:ln>
        </p:spPr>
        <p:txBody>
          <a:bodyPr wrap="none" anchor="ctr"/>
          <a:p>
            <a:pPr algn="ctr"/>
            <a:r>
              <a:rPr lang="en-US" altLang="en-US" sz="2800" dirty="0">
                <a:solidFill>
                  <a:srgbClr val="0000FF"/>
                </a:solidFill>
                <a:latin typeface="Times New Roman" panose="02020603050405020304" pitchFamily="18" charset="0"/>
              </a:rPr>
              <a:t>Ngành động vật </a:t>
            </a:r>
            <a:endParaRPr lang="en-US" altLang="en-US" sz="2800" dirty="0">
              <a:solidFill>
                <a:srgbClr val="0000FF"/>
              </a:solidFill>
              <a:latin typeface="Times New Roman" panose="02020603050405020304" pitchFamily="18" charset="0"/>
            </a:endParaRPr>
          </a:p>
          <a:p>
            <a:pPr algn="ctr"/>
            <a:r>
              <a:rPr lang="en-US" altLang="en-US" sz="2800" dirty="0">
                <a:solidFill>
                  <a:srgbClr val="0000FF"/>
                </a:solidFill>
                <a:latin typeface="Times New Roman" panose="02020603050405020304" pitchFamily="18" charset="0"/>
              </a:rPr>
              <a:t>có xương sống</a:t>
            </a:r>
            <a:endParaRPr lang="en-US" altLang="en-US" sz="2800" dirty="0">
              <a:solidFill>
                <a:srgbClr val="0000FF"/>
              </a:solidFill>
              <a:latin typeface="Times New Roman" panose="02020603050405020304" pitchFamily="18" charset="0"/>
            </a:endParaRPr>
          </a:p>
        </p:txBody>
      </p:sp>
      <p:sp>
        <p:nvSpPr>
          <p:cNvPr id="54292" name="Oval 20"/>
          <p:cNvSpPr/>
          <p:nvPr/>
        </p:nvSpPr>
        <p:spPr>
          <a:xfrm>
            <a:off x="5334000" y="1295400"/>
            <a:ext cx="2819400" cy="12192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en-US" altLang="en-US" sz="2800" dirty="0">
                <a:solidFill>
                  <a:srgbClr val="9933FF"/>
                </a:solidFill>
                <a:latin typeface="Times New Roman" panose="02020603050405020304" pitchFamily="18" charset="0"/>
              </a:rPr>
              <a:t>LỚP CÁ</a:t>
            </a:r>
            <a:endParaRPr lang="en-US" altLang="en-US" sz="2800" dirty="0">
              <a:solidFill>
                <a:srgbClr val="9933FF"/>
              </a:solidFill>
              <a:latin typeface="Times New Roman" panose="02020603050405020304" pitchFamily="18" charset="0"/>
            </a:endParaRPr>
          </a:p>
        </p:txBody>
      </p:sp>
      <p:sp>
        <p:nvSpPr>
          <p:cNvPr id="54295" name="Oval 23"/>
          <p:cNvSpPr/>
          <p:nvPr/>
        </p:nvSpPr>
        <p:spPr>
          <a:xfrm>
            <a:off x="5334000" y="2667000"/>
            <a:ext cx="2819400" cy="11430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en-US" altLang="en-US" sz="2800" dirty="0">
                <a:solidFill>
                  <a:srgbClr val="9933FF"/>
                </a:solidFill>
                <a:latin typeface="Times New Roman" panose="02020603050405020304" pitchFamily="18" charset="0"/>
              </a:rPr>
              <a:t>LỚP LƯỠNG CƯ</a:t>
            </a:r>
            <a:endParaRPr lang="en-US" altLang="en-US" sz="2800" dirty="0">
              <a:solidFill>
                <a:srgbClr val="9933FF"/>
              </a:solidFill>
              <a:latin typeface="Times New Roman" panose="02020603050405020304" pitchFamily="18" charset="0"/>
            </a:endParaRPr>
          </a:p>
        </p:txBody>
      </p:sp>
      <p:sp>
        <p:nvSpPr>
          <p:cNvPr id="54296" name="Oval 24"/>
          <p:cNvSpPr/>
          <p:nvPr/>
        </p:nvSpPr>
        <p:spPr>
          <a:xfrm>
            <a:off x="5334000" y="4038600"/>
            <a:ext cx="2667000" cy="12192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en-US" altLang="en-US" sz="2800" dirty="0">
                <a:solidFill>
                  <a:srgbClr val="9933FF"/>
                </a:solidFill>
                <a:latin typeface="Times New Roman" panose="02020603050405020304" pitchFamily="18" charset="0"/>
              </a:rPr>
              <a:t>LỚP BÒ SÁT</a:t>
            </a:r>
            <a:endParaRPr lang="en-US" altLang="en-US" sz="2800" dirty="0">
              <a:solidFill>
                <a:srgbClr val="9933FF"/>
              </a:solidFill>
              <a:latin typeface="Times New Roman" panose="02020603050405020304" pitchFamily="18" charset="0"/>
            </a:endParaRPr>
          </a:p>
        </p:txBody>
      </p:sp>
      <p:sp>
        <p:nvSpPr>
          <p:cNvPr id="54297" name="Oval 25"/>
          <p:cNvSpPr/>
          <p:nvPr/>
        </p:nvSpPr>
        <p:spPr>
          <a:xfrm>
            <a:off x="5410200" y="5410200"/>
            <a:ext cx="2590800" cy="1143000"/>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algn="ctr"/>
            <a:r>
              <a:rPr lang="en-US" altLang="en-US" sz="2800" dirty="0">
                <a:solidFill>
                  <a:srgbClr val="9933FF"/>
                </a:solidFill>
                <a:latin typeface="Times New Roman" panose="02020603050405020304" pitchFamily="18" charset="0"/>
              </a:rPr>
              <a:t>LỚP CHIM</a:t>
            </a:r>
            <a:endParaRPr lang="en-US" altLang="en-US" sz="2800" dirty="0">
              <a:solidFill>
                <a:srgbClr val="9933FF"/>
              </a:solidFill>
              <a:latin typeface="Times New Roman" panose="02020603050405020304" pitchFamily="18" charset="0"/>
            </a:endParaRPr>
          </a:p>
        </p:txBody>
      </p:sp>
      <p:sp>
        <p:nvSpPr>
          <p:cNvPr id="54298" name="Line 26"/>
          <p:cNvSpPr/>
          <p:nvPr/>
        </p:nvSpPr>
        <p:spPr>
          <a:xfrm flipV="1">
            <a:off x="2971800" y="2057400"/>
            <a:ext cx="2438400" cy="1676400"/>
          </a:xfrm>
          <a:prstGeom prst="line">
            <a:avLst/>
          </a:prstGeom>
          <a:ln w="28575" cap="flat" cmpd="sng">
            <a:solidFill>
              <a:schemeClr val="tx1"/>
            </a:solidFill>
            <a:prstDash val="solid"/>
            <a:round/>
            <a:headEnd type="none" w="med" len="med"/>
            <a:tailEnd type="triangle" w="med" len="med"/>
          </a:ln>
        </p:spPr>
      </p:sp>
      <p:sp>
        <p:nvSpPr>
          <p:cNvPr id="54299" name="Line 27"/>
          <p:cNvSpPr/>
          <p:nvPr/>
        </p:nvSpPr>
        <p:spPr>
          <a:xfrm flipV="1">
            <a:off x="2971800" y="3276600"/>
            <a:ext cx="2362200" cy="457200"/>
          </a:xfrm>
          <a:prstGeom prst="line">
            <a:avLst/>
          </a:prstGeom>
          <a:ln w="28575" cap="flat" cmpd="sng">
            <a:solidFill>
              <a:schemeClr val="tx1"/>
            </a:solidFill>
            <a:prstDash val="solid"/>
            <a:round/>
            <a:headEnd type="none" w="med" len="med"/>
            <a:tailEnd type="triangle" w="med" len="med"/>
          </a:ln>
        </p:spPr>
      </p:sp>
      <p:sp>
        <p:nvSpPr>
          <p:cNvPr id="54300" name="Line 28"/>
          <p:cNvSpPr/>
          <p:nvPr/>
        </p:nvSpPr>
        <p:spPr>
          <a:xfrm>
            <a:off x="2971800" y="3733800"/>
            <a:ext cx="2362200" cy="838200"/>
          </a:xfrm>
          <a:prstGeom prst="line">
            <a:avLst/>
          </a:prstGeom>
          <a:ln w="28575" cap="flat" cmpd="sng">
            <a:solidFill>
              <a:schemeClr val="tx1"/>
            </a:solidFill>
            <a:prstDash val="solid"/>
            <a:round/>
            <a:headEnd type="none" w="med" len="med"/>
            <a:tailEnd type="triangle" w="med" len="med"/>
          </a:ln>
        </p:spPr>
      </p:sp>
      <p:sp>
        <p:nvSpPr>
          <p:cNvPr id="54301" name="Line 29"/>
          <p:cNvSpPr/>
          <p:nvPr/>
        </p:nvSpPr>
        <p:spPr>
          <a:xfrm>
            <a:off x="2971800" y="3733800"/>
            <a:ext cx="2438400" cy="2133600"/>
          </a:xfrm>
          <a:prstGeom prst="line">
            <a:avLst/>
          </a:prstGeom>
          <a:ln w="28575" cap="flat" cmpd="sng">
            <a:solidFill>
              <a:schemeClr val="tx1"/>
            </a:solidFill>
            <a:prstDash val="solid"/>
            <a:round/>
            <a:headEnd type="none" w="med" len="med"/>
            <a:tailEnd type="triangle" w="med" len="med"/>
          </a:ln>
        </p:spPr>
      </p:sp>
      <p:sp>
        <p:nvSpPr>
          <p:cNvPr id="2" name="TextBox 1"/>
          <p:cNvSpPr txBox="1"/>
          <p:nvPr/>
        </p:nvSpPr>
        <p:spPr>
          <a:xfrm>
            <a:off x="2971800" y="76200"/>
            <a:ext cx="3352800" cy="523220"/>
          </a:xfrm>
          <a:prstGeom prst="rect">
            <a:avLst/>
          </a:prstGeom>
          <a:noFill/>
        </p:spPr>
        <p:txBody>
          <a:bodyPr wrap="square">
            <a:spAutoFit/>
          </a:bodyPr>
          <a:lstStyle/>
          <a:p>
            <a:pPr marR="0" defTabSz="914400">
              <a:buClrTx/>
              <a:buSzTx/>
              <a:buFontTx/>
              <a:defRPr/>
            </a:pPr>
            <a:r>
              <a:rPr kumimoji="0" lang="en-US" sz="2800" kern="1200" cap="none" spc="0" normalizeH="0" baseline="0" noProof="0" dirty="0" err="1">
                <a:ln>
                  <a:solidFill>
                    <a:srgbClr val="FFFF00"/>
                  </a:solidFill>
                </a:ln>
                <a:solidFill>
                  <a:srgbClr val="FF0000"/>
                </a:solidFill>
                <a:latin typeface="+mj-lt"/>
                <a:ea typeface="+mn-ea"/>
                <a:cs typeface="+mn-cs"/>
              </a:rPr>
              <a:t>Kiểm</a:t>
            </a:r>
            <a:r>
              <a:rPr kumimoji="0" lang="en-US" sz="2800" kern="1200" cap="none" spc="0" normalizeH="0" baseline="0" noProof="0" dirty="0">
                <a:ln>
                  <a:solidFill>
                    <a:srgbClr val="FFFF00"/>
                  </a:solidFill>
                </a:ln>
                <a:solidFill>
                  <a:srgbClr val="FF0000"/>
                </a:solidFill>
                <a:latin typeface="+mj-lt"/>
                <a:ea typeface="+mn-ea"/>
                <a:cs typeface="+mn-cs"/>
              </a:rPr>
              <a:t> </a:t>
            </a:r>
            <a:r>
              <a:rPr kumimoji="0" lang="en-US" sz="2800" kern="1200" cap="none" spc="0" normalizeH="0" baseline="0" noProof="0" dirty="0" err="1">
                <a:ln>
                  <a:solidFill>
                    <a:srgbClr val="FFFF00"/>
                  </a:solidFill>
                </a:ln>
                <a:solidFill>
                  <a:srgbClr val="FF0000"/>
                </a:solidFill>
                <a:latin typeface="+mj-lt"/>
                <a:ea typeface="+mn-ea"/>
                <a:cs typeface="+mn-cs"/>
              </a:rPr>
              <a:t>tra</a:t>
            </a:r>
            <a:r>
              <a:rPr kumimoji="0" lang="en-US" sz="2800" kern="1200" cap="none" spc="0" normalizeH="0" baseline="0" noProof="0" dirty="0">
                <a:ln>
                  <a:solidFill>
                    <a:srgbClr val="FFFF00"/>
                  </a:solidFill>
                </a:ln>
                <a:solidFill>
                  <a:srgbClr val="FF0000"/>
                </a:solidFill>
                <a:latin typeface="+mj-lt"/>
                <a:ea typeface="+mn-ea"/>
                <a:cs typeface="+mn-cs"/>
              </a:rPr>
              <a:t> </a:t>
            </a:r>
            <a:r>
              <a:rPr kumimoji="0" lang="en-US" sz="2800" kern="1200" cap="none" spc="0" normalizeH="0" baseline="0" noProof="0" dirty="0" err="1">
                <a:ln>
                  <a:solidFill>
                    <a:srgbClr val="FFFF00"/>
                  </a:solidFill>
                </a:ln>
                <a:solidFill>
                  <a:srgbClr val="FF0000"/>
                </a:solidFill>
                <a:latin typeface="+mj-lt"/>
                <a:ea typeface="+mn-ea"/>
                <a:cs typeface="+mn-cs"/>
              </a:rPr>
              <a:t>bài</a:t>
            </a:r>
            <a:r>
              <a:rPr kumimoji="0" lang="en-US" sz="2800" kern="1200" cap="none" spc="0" normalizeH="0" baseline="0" noProof="0" dirty="0">
                <a:ln>
                  <a:solidFill>
                    <a:srgbClr val="FFFF00"/>
                  </a:solidFill>
                </a:ln>
                <a:solidFill>
                  <a:srgbClr val="FF0000"/>
                </a:solidFill>
                <a:latin typeface="+mj-lt"/>
                <a:ea typeface="+mn-ea"/>
                <a:cs typeface="+mn-cs"/>
              </a:rPr>
              <a:t> </a:t>
            </a:r>
            <a:r>
              <a:rPr kumimoji="0" lang="en-US" sz="2800" kern="1200" cap="none" spc="0" normalizeH="0" baseline="0" noProof="0" dirty="0" err="1">
                <a:ln>
                  <a:solidFill>
                    <a:srgbClr val="FFFF00"/>
                  </a:solidFill>
                </a:ln>
                <a:solidFill>
                  <a:srgbClr val="FF0000"/>
                </a:solidFill>
                <a:latin typeface="+mj-lt"/>
                <a:ea typeface="+mn-ea"/>
                <a:cs typeface="+mn-cs"/>
              </a:rPr>
              <a:t>cũ</a:t>
            </a:r>
            <a:r>
              <a:rPr kumimoji="0" lang="en-US" sz="2800" kern="1200" cap="none" spc="0" normalizeH="0" baseline="0" noProof="0" dirty="0">
                <a:ln>
                  <a:solidFill>
                    <a:srgbClr val="FFFF00"/>
                  </a:solidFill>
                </a:ln>
                <a:solidFill>
                  <a:srgbClr val="FF0000"/>
                </a:solidFill>
                <a:latin typeface="VNI-Truck" pitchFamily="2" charset="0"/>
                <a:ea typeface="+mn-ea"/>
                <a:cs typeface="+mn-cs"/>
              </a:rPr>
              <a:t> </a:t>
            </a:r>
            <a:endParaRPr kumimoji="0" lang="en-US" sz="2800" kern="1200" cap="none" spc="0" normalizeH="0" baseline="0" noProof="0" dirty="0">
              <a:ln>
                <a:solidFill>
                  <a:srgbClr val="FFFF00"/>
                </a:solidFill>
              </a:ln>
              <a:solidFill>
                <a:srgbClr val="FF0000"/>
              </a:solidFill>
              <a:latin typeface="VNI-Truck" pitchFamily="2" charset="0"/>
              <a:ea typeface="+mn-ea"/>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 calcmode="lin" valueType="num">
                                      <p:cBhvr additive="base">
                                        <p:cTn id="7" dur="1000" fill="hold"/>
                                        <p:tgtEl>
                                          <p:spTgt spid="54290"/>
                                        </p:tgtEl>
                                        <p:attrNameLst>
                                          <p:attrName>ppt_x</p:attrName>
                                        </p:attrNameLst>
                                      </p:cBhvr>
                                      <p:tavLst>
                                        <p:tav tm="0">
                                          <p:val>
                                            <p:strVal val="#ppt_x"/>
                                          </p:val>
                                        </p:tav>
                                        <p:tav tm="100000">
                                          <p:val>
                                            <p:strVal val="#ppt_x"/>
                                          </p:val>
                                        </p:tav>
                                      </p:tavLst>
                                    </p:anim>
                                    <p:anim calcmode="lin" valueType="num">
                                      <p:cBhvr additive="base">
                                        <p:cTn id="8" dur="1000" fill="hold"/>
                                        <p:tgtEl>
                                          <p:spTgt spid="54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4291"/>
                                        </p:tgtEl>
                                        <p:attrNameLst>
                                          <p:attrName>style.visibility</p:attrName>
                                        </p:attrNameLst>
                                      </p:cBhvr>
                                      <p:to>
                                        <p:strVal val="visible"/>
                                      </p:to>
                                    </p:set>
                                    <p:animEffect transition="in" filter="diamond(in)">
                                      <p:cBhvr>
                                        <p:cTn id="13" dur="2000"/>
                                        <p:tgtEl>
                                          <p:spTgt spid="5429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4298"/>
                                        </p:tgtEl>
                                        <p:attrNameLst>
                                          <p:attrName>style.visibility</p:attrName>
                                        </p:attrNameLst>
                                      </p:cBhvr>
                                      <p:to>
                                        <p:strVal val="visible"/>
                                      </p:to>
                                    </p:set>
                                    <p:animEffect transition="in" filter="wipe(down)">
                                      <p:cBhvr>
                                        <p:cTn id="18" dur="500"/>
                                        <p:tgtEl>
                                          <p:spTgt spid="5429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4292"/>
                                        </p:tgtEl>
                                        <p:attrNameLst>
                                          <p:attrName>style.visibility</p:attrName>
                                        </p:attrNameLst>
                                      </p:cBhvr>
                                      <p:to>
                                        <p:strVal val="visible"/>
                                      </p:to>
                                    </p:set>
                                    <p:animEffect transition="in" filter="diamond(in)">
                                      <p:cBhvr>
                                        <p:cTn id="23" dur="1000"/>
                                        <p:tgtEl>
                                          <p:spTgt spid="54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4299"/>
                                        </p:tgtEl>
                                        <p:attrNameLst>
                                          <p:attrName>style.visibility</p:attrName>
                                        </p:attrNameLst>
                                      </p:cBhvr>
                                      <p:to>
                                        <p:strVal val="visible"/>
                                      </p:to>
                                    </p:set>
                                    <p:animEffect transition="in" filter="wipe(down)">
                                      <p:cBhvr>
                                        <p:cTn id="28" dur="500"/>
                                        <p:tgtEl>
                                          <p:spTgt spid="5429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54295"/>
                                        </p:tgtEl>
                                        <p:attrNameLst>
                                          <p:attrName>style.visibility</p:attrName>
                                        </p:attrNameLst>
                                      </p:cBhvr>
                                      <p:to>
                                        <p:strVal val="visible"/>
                                      </p:to>
                                    </p:set>
                                    <p:animEffect transition="in" filter="diamond(in)">
                                      <p:cBhvr>
                                        <p:cTn id="33" dur="2000"/>
                                        <p:tgtEl>
                                          <p:spTgt spid="5429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4300"/>
                                        </p:tgtEl>
                                        <p:attrNameLst>
                                          <p:attrName>style.visibility</p:attrName>
                                        </p:attrNameLst>
                                      </p:cBhvr>
                                      <p:to>
                                        <p:strVal val="visible"/>
                                      </p:to>
                                    </p:set>
                                    <p:animEffect transition="in" filter="wipe(down)">
                                      <p:cBhvr>
                                        <p:cTn id="38" dur="500"/>
                                        <p:tgtEl>
                                          <p:spTgt spid="5430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54296"/>
                                        </p:tgtEl>
                                        <p:attrNameLst>
                                          <p:attrName>style.visibility</p:attrName>
                                        </p:attrNameLst>
                                      </p:cBhvr>
                                      <p:to>
                                        <p:strVal val="visible"/>
                                      </p:to>
                                    </p:set>
                                    <p:animEffect transition="in" filter="diamond(in)">
                                      <p:cBhvr>
                                        <p:cTn id="43" dur="2000"/>
                                        <p:tgtEl>
                                          <p:spTgt spid="54296"/>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54301"/>
                                        </p:tgtEl>
                                        <p:attrNameLst>
                                          <p:attrName>style.visibility</p:attrName>
                                        </p:attrNameLst>
                                      </p:cBhvr>
                                      <p:to>
                                        <p:strVal val="visible"/>
                                      </p:to>
                                    </p:set>
                                    <p:animEffect transition="in" filter="wedge">
                                      <p:cBhvr>
                                        <p:cTn id="48" dur="2000"/>
                                        <p:tgtEl>
                                          <p:spTgt spid="5430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4297"/>
                                        </p:tgtEl>
                                        <p:attrNameLst>
                                          <p:attrName>style.visibility</p:attrName>
                                        </p:attrNameLst>
                                      </p:cBhvr>
                                      <p:to>
                                        <p:strVal val="visible"/>
                                      </p:to>
                                    </p:set>
                                    <p:animEffect transition="in" filter="diamond(in)">
                                      <p:cBhvr>
                                        <p:cTn id="53" dur="2000"/>
                                        <p:tgtEl>
                                          <p:spTgt spid="54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animBg="1"/>
      <p:bldP spid="54292" grpId="0" animBg="1"/>
      <p:bldP spid="54295" grpId="0" animBg="1"/>
      <p:bldP spid="54296" grpId="0" animBg="1"/>
      <p:bldP spid="5429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p:nvPr/>
        </p:nvSpPr>
        <p:spPr>
          <a:xfrm>
            <a:off x="0" y="1066800"/>
            <a:ext cx="2133600" cy="381000"/>
          </a:xfrm>
          <a:prstGeom prst="rect">
            <a:avLst/>
          </a:prstGeom>
          <a:noFill/>
          <a:ln w="9525">
            <a:noFill/>
          </a:ln>
        </p:spPr>
        <p:txBody>
          <a:bodyPr wrap="none" anchor="ctr"/>
          <a:p>
            <a:pPr algn="ctr"/>
            <a:r>
              <a:rPr lang="en-US" altLang="en-US" sz="2800" b="1" u="sng" dirty="0">
                <a:solidFill>
                  <a:srgbClr val="FF0000"/>
                </a:solidFill>
                <a:latin typeface="Times New Roman" panose="02020603050405020304" pitchFamily="18" charset="0"/>
              </a:rPr>
              <a:t>I. Đời sống</a:t>
            </a:r>
            <a:endParaRPr lang="en-US" altLang="en-US" sz="2800" b="1" u="sng" dirty="0">
              <a:solidFill>
                <a:srgbClr val="FF0000"/>
              </a:solidFill>
              <a:latin typeface="Times New Roman" panose="02020603050405020304" pitchFamily="18" charset="0"/>
            </a:endParaRPr>
          </a:p>
        </p:txBody>
      </p:sp>
      <p:pic>
        <p:nvPicPr>
          <p:cNvPr id="20482" name="Picture 24" descr="j0196374"/>
          <p:cNvPicPr>
            <a:picLocks noChangeAspect="1"/>
          </p:cNvPicPr>
          <p:nvPr/>
        </p:nvPicPr>
        <p:blipFill>
          <a:blip r:embed="rId1"/>
          <a:stretch>
            <a:fillRect/>
          </a:stretch>
        </p:blipFill>
        <p:spPr>
          <a:xfrm>
            <a:off x="42863" y="63500"/>
            <a:ext cx="766762" cy="850900"/>
          </a:xfrm>
          <a:prstGeom prst="rect">
            <a:avLst/>
          </a:prstGeom>
          <a:noFill/>
          <a:ln w="9525">
            <a:noFill/>
          </a:ln>
        </p:spPr>
      </p:pic>
      <p:sp>
        <p:nvSpPr>
          <p:cNvPr id="20483" name="Oval 26"/>
          <p:cNvSpPr/>
          <p:nvPr/>
        </p:nvSpPr>
        <p:spPr>
          <a:xfrm>
            <a:off x="381000" y="457200"/>
            <a:ext cx="228600" cy="304800"/>
          </a:xfrm>
          <a:prstGeom prst="ellipse">
            <a:avLst/>
          </a:prstGeom>
          <a:noFill/>
          <a:ln w="9525" cap="flat" cmpd="sng">
            <a:solidFill>
              <a:srgbClr val="FFFFFF"/>
            </a:solidFill>
            <a:prstDash val="solid"/>
            <a:round/>
            <a:headEnd type="none" w="med" len="med"/>
            <a:tailEnd type="none" w="med" len="med"/>
          </a:ln>
        </p:spPr>
        <p:txBody>
          <a:bodyPr wrap="none" anchor="ctr"/>
          <a:p>
            <a:pPr algn="ctr" eaLnBrk="0" hangingPunct="0"/>
            <a:r>
              <a:rPr lang="en-US" altLang="en-US" b="1" u="sng" dirty="0">
                <a:solidFill>
                  <a:srgbClr val="FF0066"/>
                </a:solidFill>
                <a:latin typeface="Arial" panose="020B0604020202020204" pitchFamily="34" charset="0"/>
              </a:rPr>
              <a:t>47</a:t>
            </a:r>
            <a:endParaRPr lang="en-US" altLang="en-US" b="1" u="sng" dirty="0">
              <a:solidFill>
                <a:srgbClr val="FF0066"/>
              </a:solidFill>
              <a:latin typeface="Arial" panose="020B0604020202020204" pitchFamily="34" charset="0"/>
            </a:endParaRPr>
          </a:p>
        </p:txBody>
      </p:sp>
      <p:pic>
        <p:nvPicPr>
          <p:cNvPr id="20484" name="Picture 27" descr="POINSET2"/>
          <p:cNvPicPr>
            <a:picLocks noChangeAspect="1"/>
          </p:cNvPicPr>
          <p:nvPr/>
        </p:nvPicPr>
        <p:blipFill>
          <a:blip r:embed="rId2"/>
          <a:stretch>
            <a:fillRect/>
          </a:stretch>
        </p:blipFill>
        <p:spPr>
          <a:xfrm rot="5626853">
            <a:off x="8113713" y="14288"/>
            <a:ext cx="981075" cy="974725"/>
          </a:xfrm>
          <a:prstGeom prst="rect">
            <a:avLst/>
          </a:prstGeom>
          <a:noFill/>
          <a:ln w="9525">
            <a:noFill/>
          </a:ln>
        </p:spPr>
      </p:pic>
      <p:pic>
        <p:nvPicPr>
          <p:cNvPr id="20485" name="Picture 28" descr="POINSET2"/>
          <p:cNvPicPr>
            <a:picLocks noChangeAspect="1"/>
          </p:cNvPicPr>
          <p:nvPr/>
        </p:nvPicPr>
        <p:blipFill>
          <a:blip r:embed="rId2"/>
          <a:stretch>
            <a:fillRect/>
          </a:stretch>
        </p:blipFill>
        <p:spPr>
          <a:xfrm rot="-5202953">
            <a:off x="52388" y="5711825"/>
            <a:ext cx="1104900" cy="1100138"/>
          </a:xfrm>
          <a:prstGeom prst="rect">
            <a:avLst/>
          </a:prstGeom>
          <a:noFill/>
          <a:ln w="9525">
            <a:noFill/>
          </a:ln>
        </p:spPr>
      </p:pic>
      <p:pic>
        <p:nvPicPr>
          <p:cNvPr id="20486" name="Picture 29" descr="POINSET3"/>
          <p:cNvPicPr>
            <a:picLocks noChangeAspect="1"/>
          </p:cNvPicPr>
          <p:nvPr/>
        </p:nvPicPr>
        <p:blipFill>
          <a:blip r:embed="rId3"/>
          <a:stretch>
            <a:fillRect/>
          </a:stretch>
        </p:blipFill>
        <p:spPr>
          <a:xfrm>
            <a:off x="7777163" y="5535613"/>
            <a:ext cx="1443037" cy="1322387"/>
          </a:xfrm>
          <a:prstGeom prst="rect">
            <a:avLst/>
          </a:prstGeom>
          <a:noFill/>
          <a:ln w="9525">
            <a:noFill/>
          </a:ln>
        </p:spPr>
      </p:pic>
      <p:sp>
        <p:nvSpPr>
          <p:cNvPr id="20487" name="Line 32"/>
          <p:cNvSpPr/>
          <p:nvPr/>
        </p:nvSpPr>
        <p:spPr>
          <a:xfrm flipV="1">
            <a:off x="0" y="838200"/>
            <a:ext cx="9144000" cy="0"/>
          </a:xfrm>
          <a:prstGeom prst="line">
            <a:avLst/>
          </a:prstGeom>
          <a:ln w="63500" cap="rnd" cmpd="sng">
            <a:solidFill>
              <a:srgbClr val="0000FF"/>
            </a:solidFill>
            <a:prstDash val="sysDot"/>
            <a:round/>
            <a:headEnd type="none" w="med" len="med"/>
            <a:tailEnd type="none" w="med" len="med"/>
          </a:ln>
        </p:spPr>
      </p:sp>
      <p:sp>
        <p:nvSpPr>
          <p:cNvPr id="35873" name="Text Box 33"/>
          <p:cNvSpPr txBox="1"/>
          <p:nvPr/>
        </p:nvSpPr>
        <p:spPr>
          <a:xfrm>
            <a:off x="228600" y="1873250"/>
            <a:ext cx="6096000" cy="522288"/>
          </a:xfrm>
          <a:prstGeom prst="rect">
            <a:avLst/>
          </a:prstGeom>
          <a:noFill/>
          <a:ln w="9525">
            <a:noFill/>
          </a:ln>
        </p:spPr>
        <p:txBody>
          <a:bodyPr anchor="t">
            <a:spAutoFit/>
          </a:bodyPr>
          <a:p>
            <a:pPr>
              <a:spcBef>
                <a:spcPct val="50000"/>
              </a:spcBef>
            </a:pPr>
            <a:r>
              <a:rPr lang="en-US" altLang="en-US" sz="2800" dirty="0">
                <a:solidFill>
                  <a:srgbClr val="0000FF"/>
                </a:solidFill>
                <a:latin typeface="Times New Roman" panose="02020603050405020304" pitchFamily="18" charset="0"/>
              </a:rPr>
              <a:t>- Thỏ ăn thực vật theo kiểu gặm nhấm.</a:t>
            </a:r>
            <a:endParaRPr lang="en-US" altLang="en-US" sz="2800" dirty="0">
              <a:solidFill>
                <a:srgbClr val="0000FF"/>
              </a:solidFill>
              <a:latin typeface="Times New Roman" panose="02020603050405020304" pitchFamily="18" charset="0"/>
            </a:endParaRPr>
          </a:p>
        </p:txBody>
      </p:sp>
      <p:sp>
        <p:nvSpPr>
          <p:cNvPr id="35874" name="Text Box 34"/>
          <p:cNvSpPr txBox="1"/>
          <p:nvPr/>
        </p:nvSpPr>
        <p:spPr>
          <a:xfrm>
            <a:off x="228600" y="2667000"/>
            <a:ext cx="8991600" cy="953135"/>
          </a:xfrm>
          <a:prstGeom prst="rect">
            <a:avLst/>
          </a:prstGeom>
          <a:noFill/>
          <a:ln w="9525">
            <a:noFill/>
          </a:ln>
        </p:spPr>
        <p:txBody>
          <a:bodyPr anchor="t">
            <a:spAutoFit/>
          </a:bodyPr>
          <a:p>
            <a:pPr>
              <a:spcBef>
                <a:spcPct val="50000"/>
              </a:spcBef>
            </a:pPr>
            <a:r>
              <a:rPr lang="en-US" altLang="en-US" sz="2800" dirty="0">
                <a:solidFill>
                  <a:srgbClr val="0000FF"/>
                </a:solidFill>
                <a:latin typeface="Times New Roman" panose="02020603050405020304" pitchFamily="18" charset="0"/>
              </a:rPr>
              <a:t>- Thỏ sống ở ven rừng, hoạt động về đêm, có tập tính đào hang và lẩn trốn kẻ thù.</a:t>
            </a:r>
            <a:endParaRPr lang="en-US" altLang="en-US" sz="2800" dirty="0">
              <a:solidFill>
                <a:srgbClr val="0000FF"/>
              </a:solidFill>
              <a:latin typeface="Times New Roman" panose="02020603050405020304" pitchFamily="18" charset="0"/>
            </a:endParaRPr>
          </a:p>
        </p:txBody>
      </p:sp>
      <p:sp>
        <p:nvSpPr>
          <p:cNvPr id="20490" name="Text Box 35"/>
          <p:cNvSpPr txBox="1"/>
          <p:nvPr/>
        </p:nvSpPr>
        <p:spPr>
          <a:xfrm>
            <a:off x="228600" y="2667000"/>
            <a:ext cx="7086600" cy="366713"/>
          </a:xfrm>
          <a:prstGeom prst="rect">
            <a:avLst/>
          </a:prstGeom>
          <a:noFill/>
          <a:ln w="9525">
            <a:noFill/>
          </a:ln>
        </p:spPr>
        <p:txBody>
          <a:bodyPr anchor="t">
            <a:spAutoFit/>
          </a:bodyPr>
          <a:p>
            <a:pPr>
              <a:spcBef>
                <a:spcPct val="50000"/>
              </a:spcBef>
            </a:pPr>
            <a:endParaRPr lang="en-US" altLang="en-US" dirty="0">
              <a:latin typeface="Arial" panose="020B0604020202020204" pitchFamily="34" charset="0"/>
            </a:endParaRPr>
          </a:p>
        </p:txBody>
      </p:sp>
      <p:sp>
        <p:nvSpPr>
          <p:cNvPr id="35876" name="Text Box 36"/>
          <p:cNvSpPr txBox="1"/>
          <p:nvPr/>
        </p:nvSpPr>
        <p:spPr>
          <a:xfrm>
            <a:off x="228600" y="3833813"/>
            <a:ext cx="7772400" cy="1814830"/>
          </a:xfrm>
          <a:prstGeom prst="rect">
            <a:avLst/>
          </a:prstGeom>
          <a:noFill/>
          <a:ln w="9525">
            <a:noFill/>
          </a:ln>
        </p:spPr>
        <p:txBody>
          <a:bodyPr anchor="t">
            <a:spAutoFit/>
          </a:bodyPr>
          <a:p>
            <a:pPr>
              <a:spcBef>
                <a:spcPct val="50000"/>
              </a:spcBef>
              <a:buChar char="-"/>
            </a:pPr>
            <a:r>
              <a:rPr lang="en-US" altLang="en-US" sz="2800" dirty="0">
                <a:solidFill>
                  <a:srgbClr val="0000FF"/>
                </a:solidFill>
                <a:latin typeface="Times New Roman" panose="02020603050405020304" pitchFamily="18" charset="0"/>
              </a:rPr>
              <a:t> Là động vật hằng nhiệt.</a:t>
            </a:r>
            <a:endParaRPr lang="en-US" altLang="en-US" sz="2800" dirty="0">
              <a:solidFill>
                <a:srgbClr val="0000FF"/>
              </a:solidFill>
              <a:latin typeface="Times New Roman" panose="02020603050405020304" pitchFamily="18" charset="0"/>
            </a:endParaRPr>
          </a:p>
          <a:p>
            <a:pPr>
              <a:spcBef>
                <a:spcPct val="50000"/>
              </a:spcBef>
              <a:buChar char="-"/>
            </a:pPr>
            <a:r>
              <a:rPr lang="en-US" altLang="en-US" sz="2800" dirty="0">
                <a:solidFill>
                  <a:srgbClr val="0000FF"/>
                </a:solidFill>
                <a:latin typeface="Times New Roman" panose="02020603050405020304" pitchFamily="18" charset="0"/>
              </a:rPr>
              <a:t>Thụ tinh trong</a:t>
            </a:r>
            <a:endParaRPr lang="en-US" altLang="en-US" sz="2800" dirty="0">
              <a:solidFill>
                <a:srgbClr val="0000FF"/>
              </a:solidFill>
              <a:latin typeface="Times New Roman" panose="02020603050405020304" pitchFamily="18" charset="0"/>
            </a:endParaRPr>
          </a:p>
          <a:p>
            <a:pPr>
              <a:spcBef>
                <a:spcPct val="50000"/>
              </a:spcBef>
              <a:buChar char="-"/>
            </a:pPr>
            <a:r>
              <a:rPr lang="en-US" altLang="en-US" sz="2800" dirty="0">
                <a:solidFill>
                  <a:srgbClr val="0000FF"/>
                </a:solidFill>
                <a:latin typeface="Times New Roman" panose="02020603050405020304" pitchFamily="18" charset="0"/>
              </a:rPr>
              <a:t> Đẻ con (thai sinh) và nuôi con bằng sữa.</a:t>
            </a:r>
            <a:endParaRPr lang="en-US" altLang="en-US" sz="2800" dirty="0">
              <a:solidFill>
                <a:srgbClr val="0000FF"/>
              </a:solidFill>
              <a:latin typeface="Times New Roman" panose="02020603050405020304" pitchFamily="18" charset="0"/>
            </a:endParaRPr>
          </a:p>
        </p:txBody>
      </p:sp>
      <p:pic>
        <p:nvPicPr>
          <p:cNvPr id="28" name="Picture 8" descr="Book-09-june"/>
          <p:cNvPicPr>
            <a:picLocks noChangeAspect="1"/>
          </p:cNvPicPr>
          <p:nvPr/>
        </p:nvPicPr>
        <p:blipFill>
          <a:blip r:embed="rId4"/>
          <a:stretch>
            <a:fillRect/>
          </a:stretch>
        </p:blipFill>
        <p:spPr>
          <a:xfrm>
            <a:off x="3003550" y="914400"/>
            <a:ext cx="838200" cy="638175"/>
          </a:xfrm>
          <a:prstGeom prst="rect">
            <a:avLst/>
          </a:prstGeom>
          <a:noFill/>
          <a:ln w="9525">
            <a:noFill/>
          </a:ln>
        </p:spPr>
      </p:pic>
    </p:spTree>
    <p:controls>
      <mc:AlternateContent xmlns:mc="http://schemas.openxmlformats.org/markup-compatibility/2006">
        <mc:Choice xmlns:v="urn:schemas-microsoft-com:vml" Requires="v">
          <p:control spid="20492" name="" r:id="rId5" imgW="3352800" imgH="2209800"/>
        </mc:Choice>
        <mc:Fallback>
          <p:control name="" r:id="rId5" imgW="3352800" imgH="2209800">
            <p:pic>
              <p:nvPicPr>
                <p:cNvPr id="0" name="Host Control  20491" hidden="1"/>
                <p:cNvPicPr/>
                <p:nvPr/>
              </p:nvPicPr>
              <p:blipFill>
                <a:blip r:embed="rId6"/>
                <a:stretch>
                  <a:fillRect/>
                </a:stretch>
              </p:blipFill>
              <p:spPr>
                <a:xfrm>
                  <a:off x="5105400" y="1219200"/>
                  <a:ext cx="3352800" cy="22098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1000" fill="hold"/>
                                        <p:tgtEl>
                                          <p:spTgt spid="35842"/>
                                        </p:tgtEl>
                                        <p:attrNameLst>
                                          <p:attrName>ppt_x</p:attrName>
                                        </p:attrNameLst>
                                      </p:cBhvr>
                                      <p:tavLst>
                                        <p:tav tm="0">
                                          <p:val>
                                            <p:strVal val="#ppt_x"/>
                                          </p:val>
                                        </p:tav>
                                        <p:tav tm="100000">
                                          <p:val>
                                            <p:strVal val="#ppt_x"/>
                                          </p:val>
                                        </p:tav>
                                      </p:tavLst>
                                    </p:anim>
                                    <p:anim calcmode="lin" valueType="num">
                                      <p:cBhvr additive="base">
                                        <p:cTn id="8" dur="10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73"/>
                                        </p:tgtEl>
                                        <p:attrNameLst>
                                          <p:attrName>style.visibility</p:attrName>
                                        </p:attrNameLst>
                                      </p:cBhvr>
                                      <p:to>
                                        <p:strVal val="visible"/>
                                      </p:to>
                                    </p:set>
                                    <p:anim calcmode="lin" valueType="num">
                                      <p:cBhvr additive="base">
                                        <p:cTn id="13" dur="1000" fill="hold"/>
                                        <p:tgtEl>
                                          <p:spTgt spid="35873"/>
                                        </p:tgtEl>
                                        <p:attrNameLst>
                                          <p:attrName>ppt_x</p:attrName>
                                        </p:attrNameLst>
                                      </p:cBhvr>
                                      <p:tavLst>
                                        <p:tav tm="0">
                                          <p:val>
                                            <p:strVal val="#ppt_x"/>
                                          </p:val>
                                        </p:tav>
                                        <p:tav tm="100000">
                                          <p:val>
                                            <p:strVal val="#ppt_x"/>
                                          </p:val>
                                        </p:tav>
                                      </p:tavLst>
                                    </p:anim>
                                    <p:anim calcmode="lin" valueType="num">
                                      <p:cBhvr additive="base">
                                        <p:cTn id="14" dur="1000" fill="hold"/>
                                        <p:tgtEl>
                                          <p:spTgt spid="358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876"/>
                                        </p:tgtEl>
                                        <p:attrNameLst>
                                          <p:attrName>style.visibility</p:attrName>
                                        </p:attrNameLst>
                                      </p:cBhvr>
                                      <p:to>
                                        <p:strVal val="visible"/>
                                      </p:to>
                                    </p:set>
                                    <p:anim calcmode="lin" valueType="num">
                                      <p:cBhvr additive="base">
                                        <p:cTn id="17" dur="1000" fill="hold"/>
                                        <p:tgtEl>
                                          <p:spTgt spid="35876"/>
                                        </p:tgtEl>
                                        <p:attrNameLst>
                                          <p:attrName>ppt_x</p:attrName>
                                        </p:attrNameLst>
                                      </p:cBhvr>
                                      <p:tavLst>
                                        <p:tav tm="0">
                                          <p:val>
                                            <p:strVal val="#ppt_x"/>
                                          </p:val>
                                        </p:tav>
                                        <p:tav tm="100000">
                                          <p:val>
                                            <p:strVal val="#ppt_x"/>
                                          </p:val>
                                        </p:tav>
                                      </p:tavLst>
                                    </p:anim>
                                    <p:anim calcmode="lin" valueType="num">
                                      <p:cBhvr additive="base">
                                        <p:cTn id="18" dur="1000" fill="hold"/>
                                        <p:tgtEl>
                                          <p:spTgt spid="358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874"/>
                                        </p:tgtEl>
                                        <p:attrNameLst>
                                          <p:attrName>style.visibility</p:attrName>
                                        </p:attrNameLst>
                                      </p:cBhvr>
                                      <p:to>
                                        <p:strVal val="visible"/>
                                      </p:to>
                                    </p:set>
                                    <p:anim calcmode="lin" valueType="num">
                                      <p:cBhvr additive="base">
                                        <p:cTn id="21" dur="1000" fill="hold"/>
                                        <p:tgtEl>
                                          <p:spTgt spid="35874"/>
                                        </p:tgtEl>
                                        <p:attrNameLst>
                                          <p:attrName>ppt_x</p:attrName>
                                        </p:attrNameLst>
                                      </p:cBhvr>
                                      <p:tavLst>
                                        <p:tav tm="0">
                                          <p:val>
                                            <p:strVal val="#ppt_x"/>
                                          </p:val>
                                        </p:tav>
                                        <p:tav tm="100000">
                                          <p:val>
                                            <p:strVal val="#ppt_x"/>
                                          </p:val>
                                        </p:tav>
                                      </p:tavLst>
                                    </p:anim>
                                    <p:anim calcmode="lin" valueType="num">
                                      <p:cBhvr additive="base">
                                        <p:cTn id="22" dur="1000" fill="hold"/>
                                        <p:tgtEl>
                                          <p:spTgt spid="3587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73" grpId="0"/>
      <p:bldP spid="35874" grpId="0"/>
      <p:bldP spid="358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Picture 1"/>
          <p:cNvPicPr>
            <a:picLocks noChangeAspect="1"/>
          </p:cNvPicPr>
          <p:nvPr/>
        </p:nvPicPr>
        <p:blipFill>
          <a:blip r:embed="rId1"/>
          <a:stretch>
            <a:fillRect/>
          </a:stretch>
        </p:blipFill>
        <p:spPr>
          <a:xfrm>
            <a:off x="2430463" y="373063"/>
            <a:ext cx="6013450" cy="6259512"/>
          </a:xfrm>
          <a:prstGeom prst="rect">
            <a:avLst/>
          </a:prstGeom>
          <a:noFill/>
          <a:ln w="9525">
            <a:noFill/>
          </a:ln>
        </p:spPr>
      </p:pic>
      <p:cxnSp>
        <p:nvCxnSpPr>
          <p:cNvPr id="4" name="Straight Connector 3"/>
          <p:cNvCxnSpPr/>
          <p:nvPr/>
        </p:nvCxnSpPr>
        <p:spPr>
          <a:xfrm flipV="1">
            <a:off x="4584700" y="2357438"/>
            <a:ext cx="695325" cy="6048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81625" y="1995488"/>
            <a:ext cx="2924175" cy="954087"/>
          </a:xfrm>
          <a:prstGeom prst="rect">
            <a:avLst/>
          </a:prstGeom>
          <a:noFill/>
          <a:ln w="9525">
            <a:noFill/>
          </a:ln>
        </p:spPr>
        <p:txBody>
          <a:bodyPr anchor="t">
            <a:spAutoFit/>
          </a:bodyPr>
          <a:p>
            <a:r>
              <a:rPr lang="en-US" altLang="en-US" sz="2800" b="1" dirty="0">
                <a:solidFill>
                  <a:srgbClr val="0000FF"/>
                </a:solidFill>
                <a:latin typeface="Times New Roman" panose="02020603050405020304" pitchFamily="18" charset="0"/>
              </a:rPr>
              <a:t>Bộ lông mao dày, xốp</a:t>
            </a:r>
            <a:endParaRPr lang="en-US" altLang="en-US" sz="2800" b="1" dirty="0">
              <a:solidFill>
                <a:srgbClr val="0000FF"/>
              </a:solidFill>
              <a:latin typeface="Times New Roman" panose="02020603050405020304" pitchFamily="18" charset="0"/>
            </a:endParaRPr>
          </a:p>
        </p:txBody>
      </p:sp>
      <p:cxnSp>
        <p:nvCxnSpPr>
          <p:cNvPr id="7" name="Straight Connector 6"/>
          <p:cNvCxnSpPr/>
          <p:nvPr/>
        </p:nvCxnSpPr>
        <p:spPr>
          <a:xfrm flipH="1" flipV="1">
            <a:off x="2435225" y="2349500"/>
            <a:ext cx="730250" cy="904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501775"/>
            <a:ext cx="2713038" cy="1384300"/>
          </a:xfrm>
          <a:prstGeom prst="rect">
            <a:avLst/>
          </a:prstGeom>
          <a:noFill/>
          <a:ln w="9525">
            <a:noFill/>
          </a:ln>
        </p:spPr>
        <p:txBody>
          <a:bodyPr anchor="t">
            <a:spAutoFit/>
          </a:bodyPr>
          <a:p>
            <a:r>
              <a:rPr lang="en-US" altLang="en-US" sz="2800" b="1" dirty="0">
                <a:solidFill>
                  <a:srgbClr val="0000FF"/>
                </a:solidFill>
                <a:latin typeface="Times New Roman" panose="02020603050405020304" pitchFamily="18" charset="0"/>
              </a:rPr>
              <a:t>Mũi tinh và lông xúc giác (râu) nhạy bén</a:t>
            </a:r>
            <a:endParaRPr lang="en-US" altLang="en-US" sz="2800" b="1" dirty="0">
              <a:solidFill>
                <a:srgbClr val="0000FF"/>
              </a:solidFill>
              <a:latin typeface="Times New Roman" panose="02020603050405020304" pitchFamily="18" charset="0"/>
            </a:endParaRPr>
          </a:p>
        </p:txBody>
      </p:sp>
      <p:cxnSp>
        <p:nvCxnSpPr>
          <p:cNvPr id="9" name="Straight Connector 8"/>
          <p:cNvCxnSpPr/>
          <p:nvPr/>
        </p:nvCxnSpPr>
        <p:spPr>
          <a:xfrm flipV="1">
            <a:off x="4570413" y="623888"/>
            <a:ext cx="695325" cy="60483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8438" y="157163"/>
            <a:ext cx="3636962" cy="954087"/>
          </a:xfrm>
          <a:prstGeom prst="rect">
            <a:avLst/>
          </a:prstGeom>
          <a:noFill/>
          <a:ln w="9525">
            <a:noFill/>
          </a:ln>
        </p:spPr>
        <p:txBody>
          <a:bodyPr anchor="t">
            <a:spAutoFit/>
          </a:bodyPr>
          <a:p>
            <a:r>
              <a:rPr lang="en-US" altLang="en-US" sz="2800" b="1" dirty="0">
                <a:solidFill>
                  <a:srgbClr val="0000FF"/>
                </a:solidFill>
                <a:latin typeface="Times New Roman" panose="02020603050405020304" pitchFamily="18" charset="0"/>
              </a:rPr>
              <a:t>Vành tai lớn, cử động được theo các phía</a:t>
            </a:r>
            <a:endParaRPr lang="en-US" altLang="en-US" sz="2800" b="1" dirty="0">
              <a:solidFill>
                <a:srgbClr val="0000FF"/>
              </a:solidFill>
              <a:latin typeface="Times New Roman" panose="02020603050405020304" pitchFamily="18" charset="0"/>
            </a:endParaRPr>
          </a:p>
        </p:txBody>
      </p:sp>
      <p:cxnSp>
        <p:nvCxnSpPr>
          <p:cNvPr id="15" name="Straight Connector 14"/>
          <p:cNvCxnSpPr/>
          <p:nvPr/>
        </p:nvCxnSpPr>
        <p:spPr>
          <a:xfrm flipH="1" flipV="1">
            <a:off x="2514600" y="4267200"/>
            <a:ext cx="730250" cy="889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9288" y="3865563"/>
            <a:ext cx="2097087" cy="954087"/>
          </a:xfrm>
          <a:prstGeom prst="rect">
            <a:avLst/>
          </a:prstGeom>
          <a:noFill/>
          <a:ln w="9525">
            <a:noFill/>
          </a:ln>
        </p:spPr>
        <p:txBody>
          <a:bodyPr anchor="t">
            <a:spAutoFit/>
          </a:bodyPr>
          <a:p>
            <a:r>
              <a:rPr lang="en-US" altLang="en-US" sz="2800" b="1" dirty="0">
                <a:solidFill>
                  <a:srgbClr val="0000FF"/>
                </a:solidFill>
                <a:latin typeface="Times New Roman" panose="02020603050405020304" pitchFamily="18" charset="0"/>
              </a:rPr>
              <a:t>Chi trước ngắn</a:t>
            </a:r>
            <a:endParaRPr lang="en-US" altLang="en-US" sz="2800" b="1" dirty="0">
              <a:solidFill>
                <a:srgbClr val="0000FF"/>
              </a:solidFill>
              <a:latin typeface="Times New Roman" panose="02020603050405020304" pitchFamily="18" charset="0"/>
            </a:endParaRPr>
          </a:p>
        </p:txBody>
      </p:sp>
      <p:sp>
        <p:nvSpPr>
          <p:cNvPr id="17" name="TextBox 16"/>
          <p:cNvSpPr txBox="1"/>
          <p:nvPr/>
        </p:nvSpPr>
        <p:spPr>
          <a:xfrm>
            <a:off x="304800" y="5464175"/>
            <a:ext cx="2574925" cy="954088"/>
          </a:xfrm>
          <a:prstGeom prst="rect">
            <a:avLst/>
          </a:prstGeom>
          <a:noFill/>
          <a:ln w="9525">
            <a:noFill/>
          </a:ln>
        </p:spPr>
        <p:txBody>
          <a:bodyPr anchor="t">
            <a:spAutoFit/>
          </a:bodyPr>
          <a:p>
            <a:r>
              <a:rPr lang="en-US" altLang="en-US" sz="2800" b="1" dirty="0">
                <a:solidFill>
                  <a:srgbClr val="0000FF"/>
                </a:solidFill>
                <a:latin typeface="Times New Roman" panose="02020603050405020304" pitchFamily="18" charset="0"/>
              </a:rPr>
              <a:t>Chi sau dài, khỏe</a:t>
            </a:r>
            <a:endParaRPr lang="en-US" altLang="en-US" sz="2800" b="1" dirty="0">
              <a:solidFill>
                <a:srgbClr val="0000FF"/>
              </a:solidFill>
              <a:latin typeface="Times New Roman" panose="02020603050405020304" pitchFamily="18" charset="0"/>
            </a:endParaRPr>
          </a:p>
        </p:txBody>
      </p:sp>
      <p:cxnSp>
        <p:nvCxnSpPr>
          <p:cNvPr id="18" name="Straight Connector 17"/>
          <p:cNvCxnSpPr/>
          <p:nvPr/>
        </p:nvCxnSpPr>
        <p:spPr>
          <a:xfrm flipH="1" flipV="1">
            <a:off x="2581275" y="5888038"/>
            <a:ext cx="1257300" cy="29845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1516" name="TextBox 20"/>
          <p:cNvSpPr txBox="1"/>
          <p:nvPr/>
        </p:nvSpPr>
        <p:spPr>
          <a:xfrm>
            <a:off x="188913" y="38100"/>
            <a:ext cx="4395787" cy="584200"/>
          </a:xfrm>
          <a:prstGeom prst="rect">
            <a:avLst/>
          </a:prstGeom>
          <a:noFill/>
          <a:ln w="9525">
            <a:noFill/>
          </a:ln>
        </p:spPr>
        <p:txBody>
          <a:bodyPr anchor="t">
            <a:spAutoFit/>
          </a:bodyPr>
          <a:p>
            <a:r>
              <a:rPr lang="en-US" altLang="en-US" sz="3200" b="1" dirty="0">
                <a:solidFill>
                  <a:srgbClr val="FF0000"/>
                </a:solidFill>
                <a:latin typeface="Times New Roman" panose="02020603050405020304" pitchFamily="18" charset="0"/>
              </a:rPr>
              <a:t>Cấu tạo ngo</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rPr>
              <a:t>i của thỏ</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12"/>
          <p:cNvSpPr txBox="1"/>
          <p:nvPr/>
        </p:nvSpPr>
        <p:spPr>
          <a:xfrm>
            <a:off x="0" y="4953000"/>
            <a:ext cx="9144000" cy="457200"/>
          </a:xfrm>
          <a:prstGeom prst="rect">
            <a:avLst/>
          </a:prstGeom>
          <a:noFill/>
          <a:ln w="9525">
            <a:noFill/>
          </a:ln>
        </p:spPr>
        <p:txBody>
          <a:bodyPr anchor="t">
            <a:spAutoFit/>
          </a:bodyPr>
          <a:p>
            <a:pPr>
              <a:spcBef>
                <a:spcPct val="50000"/>
              </a:spcBef>
            </a:pPr>
            <a:endParaRPr lang="en-US" altLang="en-US" sz="2400" dirty="0">
              <a:latin typeface="Times New Roman" panose="02020603050405020304" pitchFamily="18" charset="0"/>
            </a:endParaRPr>
          </a:p>
        </p:txBody>
      </p:sp>
      <p:pic>
        <p:nvPicPr>
          <p:cNvPr id="25639" name="Picture 39" descr="Tho3"/>
          <p:cNvPicPr>
            <a:picLocks noGrp="1" noChangeAspect="1"/>
          </p:cNvPicPr>
          <p:nvPr>
            <p:ph idx="1"/>
          </p:nvPr>
        </p:nvPicPr>
        <p:blipFill>
          <a:blip r:embed="rId1">
            <a:lum bright="6000" contrast="24000"/>
          </a:blip>
          <a:stretch>
            <a:fillRect/>
          </a:stretch>
        </p:blipFill>
        <p:spPr>
          <a:xfrm>
            <a:off x="838200" y="3170238"/>
            <a:ext cx="5181600" cy="3687762"/>
          </a:xfrm>
        </p:spPr>
      </p:pic>
      <p:grpSp>
        <p:nvGrpSpPr>
          <p:cNvPr id="2" name="Group 68"/>
          <p:cNvGrpSpPr/>
          <p:nvPr/>
        </p:nvGrpSpPr>
        <p:grpSpPr>
          <a:xfrm>
            <a:off x="457200" y="0"/>
            <a:ext cx="5859463" cy="3200400"/>
            <a:chOff x="288" y="0"/>
            <a:chExt cx="3691" cy="2016"/>
          </a:xfrm>
        </p:grpSpPr>
        <p:grpSp>
          <p:nvGrpSpPr>
            <p:cNvPr id="22532" name="Group 43"/>
            <p:cNvGrpSpPr/>
            <p:nvPr/>
          </p:nvGrpSpPr>
          <p:grpSpPr>
            <a:xfrm>
              <a:off x="528" y="0"/>
              <a:ext cx="3408" cy="2016"/>
              <a:chOff x="864" y="1488"/>
              <a:chExt cx="3696" cy="2688"/>
            </a:xfrm>
          </p:grpSpPr>
          <p:pic>
            <p:nvPicPr>
              <p:cNvPr id="22533" name="Picture 44" descr="rabbit-picture"/>
              <p:cNvPicPr>
                <a:picLocks noChangeAspect="1"/>
              </p:cNvPicPr>
              <p:nvPr/>
            </p:nvPicPr>
            <p:blipFill>
              <a:blip r:embed="rId2"/>
              <a:stretch>
                <a:fillRect/>
              </a:stretch>
            </p:blipFill>
            <p:spPr>
              <a:xfrm>
                <a:off x="864" y="1488"/>
                <a:ext cx="3696" cy="2688"/>
              </a:xfrm>
              <a:prstGeom prst="rect">
                <a:avLst/>
              </a:prstGeom>
              <a:noFill/>
              <a:ln w="9525">
                <a:noFill/>
              </a:ln>
            </p:spPr>
          </p:pic>
          <p:sp>
            <p:nvSpPr>
              <p:cNvPr id="22534" name="Line 45"/>
              <p:cNvSpPr/>
              <p:nvPr/>
            </p:nvSpPr>
            <p:spPr>
              <a:xfrm>
                <a:off x="1536" y="1872"/>
                <a:ext cx="596" cy="257"/>
              </a:xfrm>
              <a:prstGeom prst="line">
                <a:avLst/>
              </a:prstGeom>
              <a:ln w="38100" cap="flat" cmpd="sng">
                <a:solidFill>
                  <a:schemeClr val="bg1"/>
                </a:solidFill>
                <a:prstDash val="solid"/>
                <a:round/>
                <a:headEnd type="none" w="med" len="med"/>
                <a:tailEnd type="triangle" w="med" len="med"/>
              </a:ln>
            </p:spPr>
          </p:sp>
          <p:sp>
            <p:nvSpPr>
              <p:cNvPr id="22535" name="Line 46"/>
              <p:cNvSpPr/>
              <p:nvPr/>
            </p:nvSpPr>
            <p:spPr>
              <a:xfrm>
                <a:off x="1173" y="2400"/>
                <a:ext cx="555" cy="48"/>
              </a:xfrm>
              <a:prstGeom prst="line">
                <a:avLst/>
              </a:prstGeom>
              <a:ln w="38100" cap="flat" cmpd="sng">
                <a:solidFill>
                  <a:schemeClr val="bg1"/>
                </a:solidFill>
                <a:prstDash val="solid"/>
                <a:round/>
                <a:headEnd type="none" w="med" len="med"/>
                <a:tailEnd type="triangle" w="med" len="med"/>
              </a:ln>
            </p:spPr>
          </p:sp>
          <p:sp>
            <p:nvSpPr>
              <p:cNvPr id="22536" name="Line 47"/>
              <p:cNvSpPr/>
              <p:nvPr/>
            </p:nvSpPr>
            <p:spPr>
              <a:xfrm flipV="1">
                <a:off x="1680" y="3600"/>
                <a:ext cx="633" cy="0"/>
              </a:xfrm>
              <a:prstGeom prst="line">
                <a:avLst/>
              </a:prstGeom>
              <a:ln w="38100" cap="flat" cmpd="sng">
                <a:solidFill>
                  <a:schemeClr val="bg1"/>
                </a:solidFill>
                <a:prstDash val="solid"/>
                <a:round/>
                <a:headEnd type="none" w="med" len="med"/>
                <a:tailEnd type="triangle" w="med" len="med"/>
              </a:ln>
            </p:spPr>
          </p:sp>
          <p:sp>
            <p:nvSpPr>
              <p:cNvPr id="22537" name="Line 48"/>
              <p:cNvSpPr/>
              <p:nvPr/>
            </p:nvSpPr>
            <p:spPr>
              <a:xfrm flipH="1" flipV="1">
                <a:off x="3216" y="3744"/>
                <a:ext cx="672" cy="0"/>
              </a:xfrm>
              <a:prstGeom prst="line">
                <a:avLst/>
              </a:prstGeom>
              <a:ln w="38100" cap="flat" cmpd="sng">
                <a:solidFill>
                  <a:schemeClr val="bg1"/>
                </a:solidFill>
                <a:prstDash val="solid"/>
                <a:round/>
                <a:headEnd type="none" w="med" len="med"/>
                <a:tailEnd type="triangle" w="med" len="med"/>
              </a:ln>
            </p:spPr>
          </p:sp>
          <p:sp>
            <p:nvSpPr>
              <p:cNvPr id="22538" name="Line 49"/>
              <p:cNvSpPr/>
              <p:nvPr/>
            </p:nvSpPr>
            <p:spPr>
              <a:xfrm flipH="1" flipV="1">
                <a:off x="3792" y="3360"/>
                <a:ext cx="374" cy="0"/>
              </a:xfrm>
              <a:prstGeom prst="line">
                <a:avLst/>
              </a:prstGeom>
              <a:ln w="38100" cap="flat" cmpd="sng">
                <a:solidFill>
                  <a:schemeClr val="bg1"/>
                </a:solidFill>
                <a:prstDash val="solid"/>
                <a:round/>
                <a:headEnd type="none" w="med" len="med"/>
                <a:tailEnd type="triangle" w="med" len="med"/>
              </a:ln>
            </p:spPr>
          </p:sp>
          <p:sp>
            <p:nvSpPr>
              <p:cNvPr id="22539" name="Line 50"/>
              <p:cNvSpPr/>
              <p:nvPr/>
            </p:nvSpPr>
            <p:spPr>
              <a:xfrm flipH="1">
                <a:off x="3120" y="2592"/>
                <a:ext cx="720" cy="23"/>
              </a:xfrm>
              <a:prstGeom prst="line">
                <a:avLst/>
              </a:prstGeom>
              <a:ln w="38100" cap="flat" cmpd="sng">
                <a:solidFill>
                  <a:schemeClr val="bg1"/>
                </a:solidFill>
                <a:prstDash val="solid"/>
                <a:round/>
                <a:headEnd type="none" w="med" len="med"/>
                <a:tailEnd type="triangle" w="med" len="med"/>
              </a:ln>
            </p:spPr>
          </p:sp>
          <p:sp>
            <p:nvSpPr>
              <p:cNvPr id="22540" name="Line 51"/>
              <p:cNvSpPr/>
              <p:nvPr/>
            </p:nvSpPr>
            <p:spPr>
              <a:xfrm flipH="1" flipV="1">
                <a:off x="2400" y="1824"/>
                <a:ext cx="432" cy="0"/>
              </a:xfrm>
              <a:prstGeom prst="line">
                <a:avLst/>
              </a:prstGeom>
              <a:ln w="38100" cap="flat" cmpd="sng">
                <a:solidFill>
                  <a:schemeClr val="bg1"/>
                </a:solidFill>
                <a:prstDash val="solid"/>
                <a:round/>
                <a:headEnd type="none" w="med" len="med"/>
                <a:tailEnd type="triangle" w="med" len="med"/>
              </a:ln>
            </p:spPr>
          </p:sp>
          <p:sp>
            <p:nvSpPr>
              <p:cNvPr id="22541" name="Text Box 52"/>
              <p:cNvSpPr txBox="1"/>
              <p:nvPr/>
            </p:nvSpPr>
            <p:spPr>
              <a:xfrm>
                <a:off x="4176" y="3217"/>
                <a:ext cx="344"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3</a:t>
                </a:r>
                <a:endParaRPr lang="en-US" altLang="en-US" sz="2400" b="1" u="sng" dirty="0">
                  <a:solidFill>
                    <a:srgbClr val="FF3300"/>
                  </a:solidFill>
                  <a:latin typeface="VNI-Times" pitchFamily="2" charset="0"/>
                </a:endParaRPr>
              </a:p>
            </p:txBody>
          </p:sp>
          <p:sp>
            <p:nvSpPr>
              <p:cNvPr id="22542" name="Text Box 53"/>
              <p:cNvSpPr txBox="1"/>
              <p:nvPr/>
            </p:nvSpPr>
            <p:spPr>
              <a:xfrm>
                <a:off x="3984" y="3601"/>
                <a:ext cx="345"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4</a:t>
                </a:r>
                <a:endParaRPr lang="en-US" altLang="en-US" sz="2400" b="1" u="sng" dirty="0">
                  <a:solidFill>
                    <a:srgbClr val="FF3300"/>
                  </a:solidFill>
                  <a:latin typeface="VNI-Times" pitchFamily="2" charset="0"/>
                </a:endParaRPr>
              </a:p>
            </p:txBody>
          </p:sp>
          <p:sp>
            <p:nvSpPr>
              <p:cNvPr id="22543" name="Text Box 54"/>
              <p:cNvSpPr txBox="1"/>
              <p:nvPr/>
            </p:nvSpPr>
            <p:spPr>
              <a:xfrm>
                <a:off x="1346" y="3455"/>
                <a:ext cx="343"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5</a:t>
                </a:r>
                <a:endParaRPr lang="en-US" altLang="en-US" sz="2400" b="1" u="sng" dirty="0">
                  <a:solidFill>
                    <a:srgbClr val="FF3300"/>
                  </a:solidFill>
                  <a:latin typeface="VNI-Times" pitchFamily="2" charset="0"/>
                </a:endParaRPr>
              </a:p>
            </p:txBody>
          </p:sp>
          <p:sp>
            <p:nvSpPr>
              <p:cNvPr id="22544" name="Text Box 55"/>
              <p:cNvSpPr txBox="1"/>
              <p:nvPr/>
            </p:nvSpPr>
            <p:spPr>
              <a:xfrm>
                <a:off x="1152" y="1727"/>
                <a:ext cx="346"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7</a:t>
                </a:r>
                <a:endParaRPr lang="en-US" altLang="en-US" sz="2400" b="1" u="sng" dirty="0">
                  <a:solidFill>
                    <a:srgbClr val="FF3300"/>
                  </a:solidFill>
                  <a:latin typeface="VNI-Times" pitchFamily="2" charset="0"/>
                </a:endParaRPr>
              </a:p>
            </p:txBody>
          </p:sp>
          <p:sp>
            <p:nvSpPr>
              <p:cNvPr id="22545" name="Text Box 56"/>
              <p:cNvSpPr txBox="1"/>
              <p:nvPr/>
            </p:nvSpPr>
            <p:spPr>
              <a:xfrm>
                <a:off x="912" y="2257"/>
                <a:ext cx="346"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6</a:t>
                </a:r>
                <a:endParaRPr lang="en-US" altLang="en-US" sz="2400" b="1" u="sng" dirty="0">
                  <a:solidFill>
                    <a:srgbClr val="FF3300"/>
                  </a:solidFill>
                  <a:latin typeface="VNI-Times" pitchFamily="2" charset="0"/>
                </a:endParaRPr>
              </a:p>
            </p:txBody>
          </p:sp>
          <p:sp>
            <p:nvSpPr>
              <p:cNvPr id="22546" name="Text Box 57"/>
              <p:cNvSpPr txBox="1"/>
              <p:nvPr/>
            </p:nvSpPr>
            <p:spPr>
              <a:xfrm>
                <a:off x="3840" y="2447"/>
                <a:ext cx="346"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2</a:t>
                </a:r>
                <a:endParaRPr lang="en-US" altLang="en-US" sz="2400" b="1" u="sng" dirty="0">
                  <a:solidFill>
                    <a:srgbClr val="FF3300"/>
                  </a:solidFill>
                  <a:latin typeface="VNI-Times" pitchFamily="2" charset="0"/>
                </a:endParaRPr>
              </a:p>
            </p:txBody>
          </p:sp>
          <p:sp>
            <p:nvSpPr>
              <p:cNvPr id="22547" name="Text Box 58"/>
              <p:cNvSpPr txBox="1"/>
              <p:nvPr/>
            </p:nvSpPr>
            <p:spPr>
              <a:xfrm>
                <a:off x="2832" y="1680"/>
                <a:ext cx="346" cy="384"/>
              </a:xfrm>
              <a:prstGeom prst="rect">
                <a:avLst/>
              </a:prstGeom>
              <a:noFill/>
              <a:ln w="9525">
                <a:noFill/>
              </a:ln>
            </p:spPr>
            <p:txBody>
              <a:bodyPr anchor="t">
                <a:spAutoFit/>
              </a:bodyPr>
              <a:p>
                <a:pPr>
                  <a:spcBef>
                    <a:spcPct val="50000"/>
                  </a:spcBef>
                </a:pPr>
                <a:r>
                  <a:rPr lang="en-US" altLang="en-US" sz="2400" b="1" dirty="0">
                    <a:solidFill>
                      <a:srgbClr val="FF3300"/>
                    </a:solidFill>
                    <a:latin typeface="VNI-Times" pitchFamily="2" charset="0"/>
                  </a:rPr>
                  <a:t>1</a:t>
                </a:r>
                <a:endParaRPr lang="en-US" altLang="en-US" sz="2400" b="1" u="sng" dirty="0">
                  <a:solidFill>
                    <a:srgbClr val="FF3300"/>
                  </a:solidFill>
                  <a:latin typeface="VNI-Times" pitchFamily="2" charset="0"/>
                </a:endParaRPr>
              </a:p>
            </p:txBody>
          </p:sp>
        </p:grpSp>
        <p:sp>
          <p:nvSpPr>
            <p:cNvPr id="22548" name="Text Box 59"/>
            <p:cNvSpPr txBox="1"/>
            <p:nvPr/>
          </p:nvSpPr>
          <p:spPr>
            <a:xfrm>
              <a:off x="2352" y="144"/>
              <a:ext cx="720"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VNI-Times" pitchFamily="2" charset="0"/>
                </a:rPr>
                <a:t>V</a:t>
              </a:r>
              <a:r>
                <a:rPr lang="en-US" altLang="en-US" sz="2000" b="1" dirty="0">
                  <a:solidFill>
                    <a:schemeClr val="hlink"/>
                  </a:solidFill>
                  <a:latin typeface="Times New Roman" panose="02020603050405020304" pitchFamily="18" charset="0"/>
                </a:rPr>
                <a:t>ành tai</a:t>
              </a:r>
              <a:endParaRPr lang="en-US" altLang="en-US" sz="2000" b="1" u="sng" dirty="0">
                <a:solidFill>
                  <a:schemeClr val="hlink"/>
                </a:solidFill>
                <a:latin typeface="VNI-Times" pitchFamily="2" charset="0"/>
              </a:endParaRPr>
            </a:p>
          </p:txBody>
        </p:sp>
        <p:sp>
          <p:nvSpPr>
            <p:cNvPr id="22549" name="Text Box 60"/>
            <p:cNvSpPr txBox="1"/>
            <p:nvPr/>
          </p:nvSpPr>
          <p:spPr>
            <a:xfrm>
              <a:off x="3120" y="672"/>
              <a:ext cx="816"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Times New Roman" panose="02020603050405020304" pitchFamily="18" charset="0"/>
                </a:rPr>
                <a:t>Lông mao </a:t>
              </a:r>
              <a:endParaRPr lang="en-US" altLang="en-US" sz="2000" b="1" dirty="0">
                <a:solidFill>
                  <a:schemeClr val="hlink"/>
                </a:solidFill>
                <a:latin typeface="Times New Roman" panose="02020603050405020304" pitchFamily="18" charset="0"/>
              </a:endParaRPr>
            </a:p>
          </p:txBody>
        </p:sp>
        <p:sp>
          <p:nvSpPr>
            <p:cNvPr id="22550" name="Text Box 61"/>
            <p:cNvSpPr txBox="1"/>
            <p:nvPr/>
          </p:nvSpPr>
          <p:spPr>
            <a:xfrm>
              <a:off x="3456" y="1248"/>
              <a:ext cx="480"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Times New Roman" panose="02020603050405020304" pitchFamily="18" charset="0"/>
                </a:rPr>
                <a:t>Đuôi </a:t>
              </a:r>
              <a:endParaRPr lang="en-US" altLang="en-US" sz="2000" b="1" dirty="0">
                <a:solidFill>
                  <a:schemeClr val="hlink"/>
                </a:solidFill>
                <a:latin typeface="Times New Roman" panose="02020603050405020304" pitchFamily="18" charset="0"/>
              </a:endParaRPr>
            </a:p>
          </p:txBody>
        </p:sp>
        <p:sp>
          <p:nvSpPr>
            <p:cNvPr id="22551" name="Text Box 62"/>
            <p:cNvSpPr txBox="1"/>
            <p:nvPr/>
          </p:nvSpPr>
          <p:spPr>
            <a:xfrm>
              <a:off x="3216" y="1584"/>
              <a:ext cx="763"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VNI-Times" pitchFamily="2" charset="0"/>
                </a:rPr>
                <a:t>Chi sau</a:t>
              </a:r>
              <a:endParaRPr lang="en-US" altLang="en-US" sz="2000" b="1" u="sng" dirty="0">
                <a:solidFill>
                  <a:schemeClr val="hlink"/>
                </a:solidFill>
                <a:latin typeface="VNI-Times" pitchFamily="2" charset="0"/>
              </a:endParaRPr>
            </a:p>
          </p:txBody>
        </p:sp>
        <p:sp>
          <p:nvSpPr>
            <p:cNvPr id="22552" name="Text Box 63"/>
            <p:cNvSpPr txBox="1"/>
            <p:nvPr/>
          </p:nvSpPr>
          <p:spPr>
            <a:xfrm>
              <a:off x="624" y="192"/>
              <a:ext cx="528"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Times New Roman" panose="02020603050405020304" pitchFamily="18" charset="0"/>
                </a:rPr>
                <a:t>Mắt</a:t>
              </a:r>
              <a:endParaRPr lang="en-US" altLang="en-US" sz="2000" b="1" u="sng" dirty="0">
                <a:solidFill>
                  <a:schemeClr val="hlink"/>
                </a:solidFill>
                <a:latin typeface="Times New Roman" panose="02020603050405020304" pitchFamily="18" charset="0"/>
              </a:endParaRPr>
            </a:p>
          </p:txBody>
        </p:sp>
        <p:sp>
          <p:nvSpPr>
            <p:cNvPr id="22553" name="Text Box 64"/>
            <p:cNvSpPr txBox="1"/>
            <p:nvPr/>
          </p:nvSpPr>
          <p:spPr>
            <a:xfrm>
              <a:off x="288" y="624"/>
              <a:ext cx="720" cy="442"/>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Times New Roman" panose="02020603050405020304" pitchFamily="18" charset="0"/>
                </a:rPr>
                <a:t>Lông xúc giác</a:t>
              </a:r>
              <a:endParaRPr lang="en-US" altLang="en-US" sz="2000" b="1" u="sng" dirty="0">
                <a:solidFill>
                  <a:schemeClr val="hlink"/>
                </a:solidFill>
                <a:latin typeface="Times New Roman" panose="02020603050405020304" pitchFamily="18" charset="0"/>
              </a:endParaRPr>
            </a:p>
          </p:txBody>
        </p:sp>
        <p:sp>
          <p:nvSpPr>
            <p:cNvPr id="22554" name="Text Box 65"/>
            <p:cNvSpPr txBox="1"/>
            <p:nvPr/>
          </p:nvSpPr>
          <p:spPr>
            <a:xfrm>
              <a:off x="528" y="1488"/>
              <a:ext cx="816" cy="250"/>
            </a:xfrm>
            <a:prstGeom prst="rect">
              <a:avLst/>
            </a:prstGeom>
            <a:solidFill>
              <a:srgbClr val="FFFF00"/>
            </a:solidFill>
            <a:ln w="9525">
              <a:noFill/>
            </a:ln>
          </p:spPr>
          <p:txBody>
            <a:bodyPr anchor="t">
              <a:spAutoFit/>
            </a:bodyPr>
            <a:p>
              <a:pPr>
                <a:spcBef>
                  <a:spcPct val="50000"/>
                </a:spcBef>
              </a:pPr>
              <a:r>
                <a:rPr lang="en-US" altLang="en-US" sz="2000" b="1" dirty="0">
                  <a:solidFill>
                    <a:schemeClr val="hlink"/>
                  </a:solidFill>
                  <a:latin typeface="VNI-Times" pitchFamily="2" charset="0"/>
                </a:rPr>
                <a:t>Chi trước</a:t>
              </a:r>
              <a:endParaRPr lang="en-US" altLang="en-US" sz="2000" b="1" u="sng" dirty="0">
                <a:solidFill>
                  <a:schemeClr val="hlink"/>
                </a:solidFill>
                <a:latin typeface="VNI-Times" pitchFamily="2" charset="0"/>
              </a:endParaRPr>
            </a:p>
          </p:txBody>
        </p:sp>
      </p:grpSp>
      <p:sp>
        <p:nvSpPr>
          <p:cNvPr id="25667" name="Text Box 67"/>
          <p:cNvSpPr txBox="1"/>
          <p:nvPr/>
        </p:nvSpPr>
        <p:spPr>
          <a:xfrm>
            <a:off x="6400800" y="2286000"/>
            <a:ext cx="2743200" cy="2245360"/>
          </a:xfrm>
          <a:prstGeom prst="rect">
            <a:avLst/>
          </a:prstGeom>
          <a:noFill/>
          <a:ln w="9525">
            <a:noFill/>
          </a:ln>
        </p:spPr>
        <p:txBody>
          <a:bodyPr anchor="t">
            <a:spAutoFit/>
          </a:bodyPr>
          <a:p>
            <a:pPr>
              <a:spcBef>
                <a:spcPct val="50000"/>
              </a:spcBef>
            </a:pPr>
            <a:r>
              <a:rPr lang="en-US" altLang="en-US" sz="2800" dirty="0">
                <a:solidFill>
                  <a:srgbClr val="0000FF"/>
                </a:solidFill>
                <a:latin typeface="Times New Roman" panose="02020603050405020304" pitchFamily="18" charset="0"/>
              </a:rPr>
              <a:t>Dựa vào thông tin sgk, quan sát hình 46.3, hs thảo luận và làm phiếu học tập.</a:t>
            </a:r>
            <a:endParaRPr lang="en-US" altLang="en-US" sz="2800" dirty="0">
              <a:solidFill>
                <a:srgbClr val="0000FF"/>
              </a:solidFill>
              <a:latin typeface="Times New Roman" panose="02020603050405020304" pitchFamily="18" charset="0"/>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25639"/>
                                        </p:tgtEl>
                                        <p:attrNameLst>
                                          <p:attrName>style.visibility</p:attrName>
                                        </p:attrNameLst>
                                      </p:cBhvr>
                                      <p:to>
                                        <p:strVal val="visible"/>
                                      </p:to>
                                    </p:set>
                                    <p:animEffect transition="in" filter="wedge">
                                      <p:cBhvr>
                                        <p:cTn id="10" dur="2000"/>
                                        <p:tgtEl>
                                          <p:spTgt spid="2563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667"/>
                                        </p:tgtEl>
                                        <p:attrNameLst>
                                          <p:attrName>style.visibility</p:attrName>
                                        </p:attrNameLst>
                                      </p:cBhvr>
                                      <p:to>
                                        <p:strVal val="visible"/>
                                      </p:to>
                                    </p:set>
                                    <p:anim calcmode="lin" valueType="num">
                                      <p:cBhvr additive="base">
                                        <p:cTn id="15" dur="500" fill="hold"/>
                                        <p:tgtEl>
                                          <p:spTgt spid="25667"/>
                                        </p:tgtEl>
                                        <p:attrNameLst>
                                          <p:attrName>ppt_x</p:attrName>
                                        </p:attrNameLst>
                                      </p:cBhvr>
                                      <p:tavLst>
                                        <p:tav tm="0">
                                          <p:val>
                                            <p:strVal val="#ppt_x"/>
                                          </p:val>
                                        </p:tav>
                                        <p:tav tm="100000">
                                          <p:val>
                                            <p:strVal val="#ppt_x"/>
                                          </p:val>
                                        </p:tav>
                                      </p:tavLst>
                                    </p:anim>
                                    <p:anim calcmode="lin" valueType="num">
                                      <p:cBhvr additive="base">
                                        <p:cTn id="16" dur="500" fill="hold"/>
                                        <p:tgtEl>
                                          <p:spTgt spid="25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Picture 4" descr="POINSET2"/>
          <p:cNvPicPr>
            <a:picLocks noChangeAspect="1"/>
          </p:cNvPicPr>
          <p:nvPr/>
        </p:nvPicPr>
        <p:blipFill>
          <a:blip r:embed="rId1"/>
          <a:stretch>
            <a:fillRect/>
          </a:stretch>
        </p:blipFill>
        <p:spPr>
          <a:xfrm rot="5626853">
            <a:off x="8089900" y="11113"/>
            <a:ext cx="1050925" cy="1047750"/>
          </a:xfrm>
          <a:prstGeom prst="rect">
            <a:avLst/>
          </a:prstGeom>
          <a:noFill/>
          <a:ln w="9525">
            <a:noFill/>
          </a:ln>
        </p:spPr>
      </p:pic>
      <p:pic>
        <p:nvPicPr>
          <p:cNvPr id="24578" name="Picture 8" descr="POINSET2"/>
          <p:cNvPicPr>
            <a:picLocks noChangeAspect="1"/>
          </p:cNvPicPr>
          <p:nvPr/>
        </p:nvPicPr>
        <p:blipFill>
          <a:blip r:embed="rId1"/>
          <a:stretch>
            <a:fillRect/>
          </a:stretch>
        </p:blipFill>
        <p:spPr>
          <a:xfrm rot="-5202953">
            <a:off x="52388" y="5711825"/>
            <a:ext cx="1104900" cy="1100138"/>
          </a:xfrm>
          <a:prstGeom prst="rect">
            <a:avLst/>
          </a:prstGeom>
          <a:noFill/>
          <a:ln w="9525">
            <a:noFill/>
          </a:ln>
        </p:spPr>
      </p:pic>
      <p:pic>
        <p:nvPicPr>
          <p:cNvPr id="24579" name="Picture 9" descr="POINSET3"/>
          <p:cNvPicPr>
            <a:picLocks noChangeAspect="1"/>
          </p:cNvPicPr>
          <p:nvPr/>
        </p:nvPicPr>
        <p:blipFill>
          <a:blip r:embed="rId2"/>
          <a:stretch>
            <a:fillRect/>
          </a:stretch>
        </p:blipFill>
        <p:spPr>
          <a:xfrm>
            <a:off x="7700963" y="5459413"/>
            <a:ext cx="1443037" cy="1322387"/>
          </a:xfrm>
          <a:prstGeom prst="rect">
            <a:avLst/>
          </a:prstGeom>
          <a:noFill/>
          <a:ln w="9525">
            <a:noFill/>
          </a:ln>
        </p:spPr>
      </p:pic>
      <p:graphicFrame>
        <p:nvGraphicFramePr>
          <p:cNvPr id="27917" name="Group 269"/>
          <p:cNvGraphicFramePr>
            <a:graphicFrameLocks noGrp="1"/>
          </p:cNvGraphicFramePr>
          <p:nvPr>
            <p:ph idx="1"/>
          </p:nvPr>
        </p:nvGraphicFramePr>
        <p:xfrm>
          <a:off x="0" y="1676400"/>
          <a:ext cx="9144000" cy="5738814"/>
        </p:xfrm>
        <a:graphic>
          <a:graphicData uri="http://schemas.openxmlformats.org/drawingml/2006/table">
            <a:tbl>
              <a:tblPr/>
              <a:tblGrid>
                <a:gridCol w="866775"/>
                <a:gridCol w="1498600"/>
                <a:gridCol w="3152775"/>
                <a:gridCol w="3625850"/>
              </a:tblGrid>
              <a:tr h="9398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Bộ phận cơ thể</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Đặc điểm cấu tạo ngoài </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Sự thích nghi với đời sống và tập tính  lẩn trốn kẻ thù</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Bộ lông</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Chi </a:t>
                      </a:r>
                      <a:endParaRPr kumimoji="0" lang="en-US" sz="2400" b="0" i="0" u="none" strike="noStrike" cap="none" normalizeH="0" baseline="0">
                        <a:ln>
                          <a:noFill/>
                        </a:ln>
                        <a:solidFill>
                          <a:srgbClr val="0000FF"/>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(có vuốt)</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Chi trước</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Chi sau</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125">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Giác quan</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Mũi</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0" i="0" u="none" strike="noStrike" cap="none" normalizeH="0" baseline="0">
                        <a:ln>
                          <a:noFill/>
                        </a:ln>
                        <a:solidFill>
                          <a:srgbClr val="9933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688">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400" b="0" i="0" u="none" strike="noStrike" cap="none" normalizeH="0" baseline="0">
                          <a:ln>
                            <a:noFill/>
                          </a:ln>
                          <a:solidFill>
                            <a:srgbClr val="0000FF"/>
                          </a:solidFill>
                          <a:effectLst/>
                          <a:latin typeface="Times New Roman" panose="02020603050405020304" pitchFamily="18" charset="0"/>
                        </a:rPr>
                        <a:t>Tai </a:t>
                      </a: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0" i="0" u="none" strike="noStrike" cap="none" normalizeH="0" baseline="0">
                        <a:ln>
                          <a:noFill/>
                        </a:ln>
                        <a:solidFill>
                          <a:srgbClr val="9933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85813">
                <a:tc grid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400" b="0" i="0" u="none" strike="noStrike" cap="none" normalizeH="0" baseline="0">
                        <a:ln>
                          <a:noFill/>
                        </a:ln>
                        <a:solidFill>
                          <a:srgbClr val="0000FF"/>
                        </a:solidFill>
                        <a:effectLst/>
                        <a:latin typeface="Times New Roman" panose="02020603050405020304" pitchFamily="18" charset="0"/>
                      </a:endParaRPr>
                    </a:p>
                  </a:txBody>
                  <a:tcPr horzOverflow="overflow">
                    <a:lnL cap="flat">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hMerge="1">
                  <a:tcPr/>
                </a:tc>
                <a:tc hMerge="1">
                  <a:tcPr/>
                </a:tc>
                <a:tc hMerge="1">
                  <a:tcPr/>
                </a:tc>
              </a:tr>
            </a:tbl>
          </a:graphicData>
        </a:graphic>
      </p:graphicFrame>
      <p:sp>
        <p:nvSpPr>
          <p:cNvPr id="27831" name="Text Box 183"/>
          <p:cNvSpPr txBox="1"/>
          <p:nvPr/>
        </p:nvSpPr>
        <p:spPr>
          <a:xfrm>
            <a:off x="2514600" y="2743200"/>
            <a:ext cx="28194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Lông mao dày và xốp</a:t>
            </a:r>
            <a:endParaRPr lang="en-US" altLang="en-US" sz="2200" dirty="0">
              <a:latin typeface="Times New Roman" panose="02020603050405020304" pitchFamily="18" charset="0"/>
            </a:endParaRPr>
          </a:p>
        </p:txBody>
      </p:sp>
      <p:sp>
        <p:nvSpPr>
          <p:cNvPr id="27832" name="Text Box 184"/>
          <p:cNvSpPr txBox="1"/>
          <p:nvPr/>
        </p:nvSpPr>
        <p:spPr>
          <a:xfrm>
            <a:off x="5638800" y="2743200"/>
            <a:ext cx="32004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Giữ nhiệt, bảo vệ cơ thể</a:t>
            </a:r>
            <a:endParaRPr lang="en-US" altLang="en-US" sz="2200" dirty="0">
              <a:latin typeface="Times New Roman" panose="02020603050405020304" pitchFamily="18" charset="0"/>
            </a:endParaRPr>
          </a:p>
        </p:txBody>
      </p:sp>
      <p:sp>
        <p:nvSpPr>
          <p:cNvPr id="27834" name="Text Box 186"/>
          <p:cNvSpPr txBox="1"/>
          <p:nvPr/>
        </p:nvSpPr>
        <p:spPr>
          <a:xfrm>
            <a:off x="2590800" y="3276600"/>
            <a:ext cx="25908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Ngắn</a:t>
            </a:r>
            <a:endParaRPr lang="en-US" altLang="en-US" sz="2200" dirty="0">
              <a:latin typeface="Times New Roman" panose="02020603050405020304" pitchFamily="18" charset="0"/>
            </a:endParaRPr>
          </a:p>
        </p:txBody>
      </p:sp>
      <p:sp>
        <p:nvSpPr>
          <p:cNvPr id="27835" name="Text Box 187"/>
          <p:cNvSpPr txBox="1"/>
          <p:nvPr/>
        </p:nvSpPr>
        <p:spPr>
          <a:xfrm>
            <a:off x="5715000" y="3352800"/>
            <a:ext cx="30480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Đào hang</a:t>
            </a:r>
            <a:endParaRPr lang="en-US" altLang="en-US" sz="2200" dirty="0">
              <a:latin typeface="Times New Roman" panose="02020603050405020304" pitchFamily="18" charset="0"/>
            </a:endParaRPr>
          </a:p>
        </p:txBody>
      </p:sp>
      <p:sp>
        <p:nvSpPr>
          <p:cNvPr id="27837" name="Text Box 189"/>
          <p:cNvSpPr txBox="1"/>
          <p:nvPr/>
        </p:nvSpPr>
        <p:spPr>
          <a:xfrm>
            <a:off x="2438400" y="3962400"/>
            <a:ext cx="27432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Dài, khỏe</a:t>
            </a:r>
            <a:endParaRPr lang="en-US" altLang="en-US" sz="2200" dirty="0">
              <a:latin typeface="Times New Roman" panose="02020603050405020304" pitchFamily="18" charset="0"/>
            </a:endParaRPr>
          </a:p>
        </p:txBody>
      </p:sp>
      <p:sp>
        <p:nvSpPr>
          <p:cNvPr id="27838" name="Text Box 190"/>
          <p:cNvSpPr txBox="1"/>
          <p:nvPr/>
        </p:nvSpPr>
        <p:spPr>
          <a:xfrm>
            <a:off x="5715000" y="3810000"/>
            <a:ext cx="3124200" cy="762000"/>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Bật nhảy xa, chạy nhanh tốn kẻ thù.</a:t>
            </a:r>
            <a:endParaRPr lang="en-US" altLang="en-US" sz="2200" dirty="0">
              <a:latin typeface="Times New Roman" panose="02020603050405020304" pitchFamily="18" charset="0"/>
            </a:endParaRPr>
          </a:p>
        </p:txBody>
      </p:sp>
      <p:sp>
        <p:nvSpPr>
          <p:cNvPr id="27840" name="Text Box 192"/>
          <p:cNvSpPr txBox="1"/>
          <p:nvPr/>
        </p:nvSpPr>
        <p:spPr>
          <a:xfrm>
            <a:off x="2362200" y="4648200"/>
            <a:ext cx="3200400" cy="762000"/>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Thính, cạnh mũi có lông xúc giác nhay bén.</a:t>
            </a:r>
            <a:endParaRPr lang="en-US" altLang="en-US" sz="2200" dirty="0">
              <a:latin typeface="Times New Roman" panose="02020603050405020304" pitchFamily="18" charset="0"/>
            </a:endParaRPr>
          </a:p>
        </p:txBody>
      </p:sp>
      <p:sp>
        <p:nvSpPr>
          <p:cNvPr id="27843" name="Text Box 195"/>
          <p:cNvSpPr txBox="1"/>
          <p:nvPr/>
        </p:nvSpPr>
        <p:spPr>
          <a:xfrm>
            <a:off x="5562600" y="4800600"/>
            <a:ext cx="3352800" cy="427038"/>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Tìm thức ăn và môi trường</a:t>
            </a:r>
            <a:endParaRPr lang="en-US" altLang="en-US" sz="2200" dirty="0">
              <a:latin typeface="Times New Roman" panose="02020603050405020304" pitchFamily="18" charset="0"/>
            </a:endParaRPr>
          </a:p>
        </p:txBody>
      </p:sp>
      <p:sp>
        <p:nvSpPr>
          <p:cNvPr id="27844" name="Text Box 196"/>
          <p:cNvSpPr txBox="1"/>
          <p:nvPr/>
        </p:nvSpPr>
        <p:spPr>
          <a:xfrm>
            <a:off x="2514600" y="5638800"/>
            <a:ext cx="2743200" cy="762000"/>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Có vành tai rộng, cử động theo các phía</a:t>
            </a:r>
            <a:endParaRPr lang="en-US" altLang="en-US" sz="2200" dirty="0">
              <a:latin typeface="Times New Roman" panose="02020603050405020304" pitchFamily="18" charset="0"/>
            </a:endParaRPr>
          </a:p>
        </p:txBody>
      </p:sp>
      <p:sp>
        <p:nvSpPr>
          <p:cNvPr id="27856" name="Text Box 208"/>
          <p:cNvSpPr txBox="1"/>
          <p:nvPr/>
        </p:nvSpPr>
        <p:spPr>
          <a:xfrm>
            <a:off x="5638800" y="5638800"/>
            <a:ext cx="3200400" cy="762000"/>
          </a:xfrm>
          <a:prstGeom prst="rect">
            <a:avLst/>
          </a:prstGeom>
          <a:noFill/>
          <a:ln w="9525">
            <a:noFill/>
          </a:ln>
        </p:spPr>
        <p:txBody>
          <a:bodyPr anchor="t">
            <a:spAutoFit/>
          </a:bodyPr>
          <a:p>
            <a:pPr>
              <a:spcBef>
                <a:spcPct val="50000"/>
              </a:spcBef>
            </a:pPr>
            <a:r>
              <a:rPr lang="en-US" altLang="en-US" sz="2200" dirty="0">
                <a:latin typeface="Times New Roman" panose="02020603050405020304" pitchFamily="18" charset="0"/>
              </a:rPr>
              <a:t>Định hướng âm thanh, phát hiện kẻ thù.</a:t>
            </a:r>
            <a:endParaRPr lang="en-US" altLang="en-US" sz="2200" dirty="0">
              <a:latin typeface="Times New Roman" panose="02020603050405020304" pitchFamily="18" charset="0"/>
            </a:endParaRPr>
          </a:p>
        </p:txBody>
      </p:sp>
      <p:sp>
        <p:nvSpPr>
          <p:cNvPr id="24629" name="Rectangle 214">
            <a:hlinkClick r:id="rId3" action="ppaction://hlinksldjump"/>
          </p:cNvPr>
          <p:cNvSpPr/>
          <p:nvPr/>
        </p:nvSpPr>
        <p:spPr>
          <a:xfrm>
            <a:off x="7010400" y="6629400"/>
            <a:ext cx="381000" cy="228600"/>
          </a:xfrm>
          <a:prstGeom prst="rect">
            <a:avLst/>
          </a:prstGeom>
          <a:solidFill>
            <a:srgbClr val="FF00FF"/>
          </a:solidFill>
          <a:ln w="9525" cap="flat" cmpd="sng">
            <a:solidFill>
              <a:schemeClr val="tx1"/>
            </a:solidFill>
            <a:prstDash val="solid"/>
            <a:miter/>
            <a:headEnd type="none" w="med" len="med"/>
            <a:tailEnd type="none" w="med" len="med"/>
          </a:ln>
        </p:spPr>
        <p:txBody>
          <a:bodyPr wrap="none" anchor="ctr"/>
          <a:p>
            <a:endParaRPr lang="en-US" altLang="en-US" dirty="0">
              <a:latin typeface="Arial" panose="020B0604020202020204" pitchFamily="34" charset="0"/>
            </a:endParaRPr>
          </a:p>
        </p:txBody>
      </p:sp>
      <p:sp>
        <p:nvSpPr>
          <p:cNvPr id="24630" name="Text Box 270"/>
          <p:cNvSpPr txBox="1"/>
          <p:nvPr/>
        </p:nvSpPr>
        <p:spPr>
          <a:xfrm>
            <a:off x="457200" y="214313"/>
            <a:ext cx="8686800" cy="1016000"/>
          </a:xfrm>
          <a:prstGeom prst="rect">
            <a:avLst/>
          </a:prstGeom>
          <a:noFill/>
          <a:ln w="9525">
            <a:noFill/>
          </a:ln>
        </p:spPr>
        <p:txBody>
          <a:bodyPr anchor="t">
            <a:spAutoFit/>
          </a:bodyPr>
          <a:p>
            <a:pPr algn="ctr">
              <a:spcBef>
                <a:spcPct val="50000"/>
              </a:spcBef>
            </a:pPr>
            <a:r>
              <a:rPr lang="en-US" altLang="en-US" sz="2400" b="1" dirty="0">
                <a:latin typeface="Arial" panose="020B0604020202020204" pitchFamily="34" charset="0"/>
              </a:rPr>
              <a:t>ĐẶC ĐIỂM CẤU TẠO NGOÀI CỦA THỎ </a:t>
            </a:r>
            <a:endParaRPr lang="en-US" altLang="en-US" sz="2400" b="1" dirty="0">
              <a:latin typeface="Arial" panose="020B0604020202020204" pitchFamily="34" charset="0"/>
            </a:endParaRPr>
          </a:p>
          <a:p>
            <a:pPr algn="ctr">
              <a:spcBef>
                <a:spcPct val="50000"/>
              </a:spcBef>
            </a:pPr>
            <a:r>
              <a:rPr lang="en-US" altLang="en-US" sz="2400" b="1" dirty="0">
                <a:latin typeface="Arial" panose="020B0604020202020204" pitchFamily="34" charset="0"/>
              </a:rPr>
              <a:t>THÍCH NGHI VỚI ĐỜI SỐNG  VÀ TẬP TÍNH</a:t>
            </a:r>
            <a:endParaRPr lang="en-US" altLang="en-US" sz="2400" b="1" dirty="0">
              <a:latin typeface="Arial" panose="020B0604020202020204" pitchFamily="34" charset="0"/>
            </a:endParaRPr>
          </a:p>
        </p:txBody>
      </p:sp>
      <p:pic>
        <p:nvPicPr>
          <p:cNvPr id="24631" name="Picture 271" descr="POINSET2"/>
          <p:cNvPicPr>
            <a:picLocks noChangeAspect="1"/>
          </p:cNvPicPr>
          <p:nvPr/>
        </p:nvPicPr>
        <p:blipFill>
          <a:blip r:embed="rId1"/>
          <a:stretch>
            <a:fillRect/>
          </a:stretch>
        </p:blipFill>
        <p:spPr>
          <a:xfrm>
            <a:off x="-1587" y="1588"/>
            <a:ext cx="1050925" cy="1047750"/>
          </a:xfrm>
          <a:prstGeom prst="rect">
            <a:avLst/>
          </a:prstGeom>
          <a:noFill/>
          <a:ln w="9525">
            <a:noFill/>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917"/>
                                        </p:tgtEl>
                                        <p:attrNameLst>
                                          <p:attrName>style.visibility</p:attrName>
                                        </p:attrNameLst>
                                      </p:cBhvr>
                                      <p:to>
                                        <p:strVal val="visible"/>
                                      </p:to>
                                    </p:set>
                                    <p:anim calcmode="lin" valueType="num">
                                      <p:cBhvr additive="base">
                                        <p:cTn id="7" dur="500" fill="hold"/>
                                        <p:tgtEl>
                                          <p:spTgt spid="27917"/>
                                        </p:tgtEl>
                                        <p:attrNameLst>
                                          <p:attrName>ppt_x</p:attrName>
                                        </p:attrNameLst>
                                      </p:cBhvr>
                                      <p:tavLst>
                                        <p:tav tm="0">
                                          <p:val>
                                            <p:strVal val="#ppt_x"/>
                                          </p:val>
                                        </p:tav>
                                        <p:tav tm="100000">
                                          <p:val>
                                            <p:strVal val="#ppt_x"/>
                                          </p:val>
                                        </p:tav>
                                      </p:tavLst>
                                    </p:anim>
                                    <p:anim calcmode="lin" valueType="num">
                                      <p:cBhvr additive="base">
                                        <p:cTn id="8" dur="500" fill="hold"/>
                                        <p:tgtEl>
                                          <p:spTgt spid="27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831"/>
                                        </p:tgtEl>
                                        <p:attrNameLst>
                                          <p:attrName>style.visibility</p:attrName>
                                        </p:attrNameLst>
                                      </p:cBhvr>
                                      <p:to>
                                        <p:strVal val="visible"/>
                                      </p:to>
                                    </p:set>
                                    <p:anim calcmode="lin" valueType="num">
                                      <p:cBhvr additive="base">
                                        <p:cTn id="13" dur="500" fill="hold"/>
                                        <p:tgtEl>
                                          <p:spTgt spid="27831"/>
                                        </p:tgtEl>
                                        <p:attrNameLst>
                                          <p:attrName>ppt_x</p:attrName>
                                        </p:attrNameLst>
                                      </p:cBhvr>
                                      <p:tavLst>
                                        <p:tav tm="0">
                                          <p:val>
                                            <p:strVal val="#ppt_x"/>
                                          </p:val>
                                        </p:tav>
                                        <p:tav tm="100000">
                                          <p:val>
                                            <p:strVal val="#ppt_x"/>
                                          </p:val>
                                        </p:tav>
                                      </p:tavLst>
                                    </p:anim>
                                    <p:anim calcmode="lin" valueType="num">
                                      <p:cBhvr additive="base">
                                        <p:cTn id="14" dur="500" fill="hold"/>
                                        <p:tgtEl>
                                          <p:spTgt spid="278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832"/>
                                        </p:tgtEl>
                                        <p:attrNameLst>
                                          <p:attrName>style.visibility</p:attrName>
                                        </p:attrNameLst>
                                      </p:cBhvr>
                                      <p:to>
                                        <p:strVal val="visible"/>
                                      </p:to>
                                    </p:set>
                                    <p:anim calcmode="lin" valueType="num">
                                      <p:cBhvr additive="base">
                                        <p:cTn id="19" dur="500" fill="hold"/>
                                        <p:tgtEl>
                                          <p:spTgt spid="27832"/>
                                        </p:tgtEl>
                                        <p:attrNameLst>
                                          <p:attrName>ppt_x</p:attrName>
                                        </p:attrNameLst>
                                      </p:cBhvr>
                                      <p:tavLst>
                                        <p:tav tm="0">
                                          <p:val>
                                            <p:strVal val="#ppt_x"/>
                                          </p:val>
                                        </p:tav>
                                        <p:tav tm="100000">
                                          <p:val>
                                            <p:strVal val="#ppt_x"/>
                                          </p:val>
                                        </p:tav>
                                      </p:tavLst>
                                    </p:anim>
                                    <p:anim calcmode="lin" valueType="num">
                                      <p:cBhvr additive="base">
                                        <p:cTn id="20" dur="500" fill="hold"/>
                                        <p:tgtEl>
                                          <p:spTgt spid="278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834"/>
                                        </p:tgtEl>
                                        <p:attrNameLst>
                                          <p:attrName>style.visibility</p:attrName>
                                        </p:attrNameLst>
                                      </p:cBhvr>
                                      <p:to>
                                        <p:strVal val="visible"/>
                                      </p:to>
                                    </p:set>
                                    <p:anim calcmode="lin" valueType="num">
                                      <p:cBhvr additive="base">
                                        <p:cTn id="25" dur="500" fill="hold"/>
                                        <p:tgtEl>
                                          <p:spTgt spid="27834"/>
                                        </p:tgtEl>
                                        <p:attrNameLst>
                                          <p:attrName>ppt_x</p:attrName>
                                        </p:attrNameLst>
                                      </p:cBhvr>
                                      <p:tavLst>
                                        <p:tav tm="0">
                                          <p:val>
                                            <p:strVal val="#ppt_x"/>
                                          </p:val>
                                        </p:tav>
                                        <p:tav tm="100000">
                                          <p:val>
                                            <p:strVal val="#ppt_x"/>
                                          </p:val>
                                        </p:tav>
                                      </p:tavLst>
                                    </p:anim>
                                    <p:anim calcmode="lin" valueType="num">
                                      <p:cBhvr additive="base">
                                        <p:cTn id="26" dur="500" fill="hold"/>
                                        <p:tgtEl>
                                          <p:spTgt spid="278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835"/>
                                        </p:tgtEl>
                                        <p:attrNameLst>
                                          <p:attrName>style.visibility</p:attrName>
                                        </p:attrNameLst>
                                      </p:cBhvr>
                                      <p:to>
                                        <p:strVal val="visible"/>
                                      </p:to>
                                    </p:set>
                                    <p:anim calcmode="lin" valueType="num">
                                      <p:cBhvr additive="base">
                                        <p:cTn id="31" dur="500" fill="hold"/>
                                        <p:tgtEl>
                                          <p:spTgt spid="27835"/>
                                        </p:tgtEl>
                                        <p:attrNameLst>
                                          <p:attrName>ppt_x</p:attrName>
                                        </p:attrNameLst>
                                      </p:cBhvr>
                                      <p:tavLst>
                                        <p:tav tm="0">
                                          <p:val>
                                            <p:strVal val="#ppt_x"/>
                                          </p:val>
                                        </p:tav>
                                        <p:tav tm="100000">
                                          <p:val>
                                            <p:strVal val="#ppt_x"/>
                                          </p:val>
                                        </p:tav>
                                      </p:tavLst>
                                    </p:anim>
                                    <p:anim calcmode="lin" valueType="num">
                                      <p:cBhvr additive="base">
                                        <p:cTn id="32" dur="500" fill="hold"/>
                                        <p:tgtEl>
                                          <p:spTgt spid="2783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837"/>
                                        </p:tgtEl>
                                        <p:attrNameLst>
                                          <p:attrName>style.visibility</p:attrName>
                                        </p:attrNameLst>
                                      </p:cBhvr>
                                      <p:to>
                                        <p:strVal val="visible"/>
                                      </p:to>
                                    </p:set>
                                    <p:anim calcmode="lin" valueType="num">
                                      <p:cBhvr additive="base">
                                        <p:cTn id="37" dur="500" fill="hold"/>
                                        <p:tgtEl>
                                          <p:spTgt spid="27837"/>
                                        </p:tgtEl>
                                        <p:attrNameLst>
                                          <p:attrName>ppt_x</p:attrName>
                                        </p:attrNameLst>
                                      </p:cBhvr>
                                      <p:tavLst>
                                        <p:tav tm="0">
                                          <p:val>
                                            <p:strVal val="#ppt_x"/>
                                          </p:val>
                                        </p:tav>
                                        <p:tav tm="100000">
                                          <p:val>
                                            <p:strVal val="#ppt_x"/>
                                          </p:val>
                                        </p:tav>
                                      </p:tavLst>
                                    </p:anim>
                                    <p:anim calcmode="lin" valueType="num">
                                      <p:cBhvr additive="base">
                                        <p:cTn id="38" dur="500" fill="hold"/>
                                        <p:tgtEl>
                                          <p:spTgt spid="278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838"/>
                                        </p:tgtEl>
                                        <p:attrNameLst>
                                          <p:attrName>style.visibility</p:attrName>
                                        </p:attrNameLst>
                                      </p:cBhvr>
                                      <p:to>
                                        <p:strVal val="visible"/>
                                      </p:to>
                                    </p:set>
                                    <p:anim calcmode="lin" valueType="num">
                                      <p:cBhvr additive="base">
                                        <p:cTn id="43" dur="500" fill="hold"/>
                                        <p:tgtEl>
                                          <p:spTgt spid="27838"/>
                                        </p:tgtEl>
                                        <p:attrNameLst>
                                          <p:attrName>ppt_x</p:attrName>
                                        </p:attrNameLst>
                                      </p:cBhvr>
                                      <p:tavLst>
                                        <p:tav tm="0">
                                          <p:val>
                                            <p:strVal val="#ppt_x"/>
                                          </p:val>
                                        </p:tav>
                                        <p:tav tm="100000">
                                          <p:val>
                                            <p:strVal val="#ppt_x"/>
                                          </p:val>
                                        </p:tav>
                                      </p:tavLst>
                                    </p:anim>
                                    <p:anim calcmode="lin" valueType="num">
                                      <p:cBhvr additive="base">
                                        <p:cTn id="44" dur="500" fill="hold"/>
                                        <p:tgtEl>
                                          <p:spTgt spid="278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840"/>
                                        </p:tgtEl>
                                        <p:attrNameLst>
                                          <p:attrName>style.visibility</p:attrName>
                                        </p:attrNameLst>
                                      </p:cBhvr>
                                      <p:to>
                                        <p:strVal val="visible"/>
                                      </p:to>
                                    </p:set>
                                    <p:anim calcmode="lin" valueType="num">
                                      <p:cBhvr additive="base">
                                        <p:cTn id="49" dur="500" fill="hold"/>
                                        <p:tgtEl>
                                          <p:spTgt spid="27840"/>
                                        </p:tgtEl>
                                        <p:attrNameLst>
                                          <p:attrName>ppt_x</p:attrName>
                                        </p:attrNameLst>
                                      </p:cBhvr>
                                      <p:tavLst>
                                        <p:tav tm="0">
                                          <p:val>
                                            <p:strVal val="#ppt_x"/>
                                          </p:val>
                                        </p:tav>
                                        <p:tav tm="100000">
                                          <p:val>
                                            <p:strVal val="#ppt_x"/>
                                          </p:val>
                                        </p:tav>
                                      </p:tavLst>
                                    </p:anim>
                                    <p:anim calcmode="lin" valueType="num">
                                      <p:cBhvr additive="base">
                                        <p:cTn id="50" dur="500" fill="hold"/>
                                        <p:tgtEl>
                                          <p:spTgt spid="278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843"/>
                                        </p:tgtEl>
                                        <p:attrNameLst>
                                          <p:attrName>style.visibility</p:attrName>
                                        </p:attrNameLst>
                                      </p:cBhvr>
                                      <p:to>
                                        <p:strVal val="visible"/>
                                      </p:to>
                                    </p:set>
                                    <p:anim calcmode="lin" valueType="num">
                                      <p:cBhvr additive="base">
                                        <p:cTn id="55" dur="500" fill="hold"/>
                                        <p:tgtEl>
                                          <p:spTgt spid="27843"/>
                                        </p:tgtEl>
                                        <p:attrNameLst>
                                          <p:attrName>ppt_x</p:attrName>
                                        </p:attrNameLst>
                                      </p:cBhvr>
                                      <p:tavLst>
                                        <p:tav tm="0">
                                          <p:val>
                                            <p:strVal val="#ppt_x"/>
                                          </p:val>
                                        </p:tav>
                                        <p:tav tm="100000">
                                          <p:val>
                                            <p:strVal val="#ppt_x"/>
                                          </p:val>
                                        </p:tav>
                                      </p:tavLst>
                                    </p:anim>
                                    <p:anim calcmode="lin" valueType="num">
                                      <p:cBhvr additive="base">
                                        <p:cTn id="56" dur="500" fill="hold"/>
                                        <p:tgtEl>
                                          <p:spTgt spid="278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844"/>
                                        </p:tgtEl>
                                        <p:attrNameLst>
                                          <p:attrName>style.visibility</p:attrName>
                                        </p:attrNameLst>
                                      </p:cBhvr>
                                      <p:to>
                                        <p:strVal val="visible"/>
                                      </p:to>
                                    </p:set>
                                    <p:anim calcmode="lin" valueType="num">
                                      <p:cBhvr additive="base">
                                        <p:cTn id="61" dur="500" fill="hold"/>
                                        <p:tgtEl>
                                          <p:spTgt spid="27844"/>
                                        </p:tgtEl>
                                        <p:attrNameLst>
                                          <p:attrName>ppt_x</p:attrName>
                                        </p:attrNameLst>
                                      </p:cBhvr>
                                      <p:tavLst>
                                        <p:tav tm="0">
                                          <p:val>
                                            <p:strVal val="#ppt_x"/>
                                          </p:val>
                                        </p:tav>
                                        <p:tav tm="100000">
                                          <p:val>
                                            <p:strVal val="#ppt_x"/>
                                          </p:val>
                                        </p:tav>
                                      </p:tavLst>
                                    </p:anim>
                                    <p:anim calcmode="lin" valueType="num">
                                      <p:cBhvr additive="base">
                                        <p:cTn id="62" dur="500" fill="hold"/>
                                        <p:tgtEl>
                                          <p:spTgt spid="2784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7856"/>
                                        </p:tgtEl>
                                        <p:attrNameLst>
                                          <p:attrName>style.visibility</p:attrName>
                                        </p:attrNameLst>
                                      </p:cBhvr>
                                      <p:to>
                                        <p:strVal val="visible"/>
                                      </p:to>
                                    </p:set>
                                    <p:anim calcmode="lin" valueType="num">
                                      <p:cBhvr additive="base">
                                        <p:cTn id="67" dur="500" fill="hold"/>
                                        <p:tgtEl>
                                          <p:spTgt spid="27856"/>
                                        </p:tgtEl>
                                        <p:attrNameLst>
                                          <p:attrName>ppt_x</p:attrName>
                                        </p:attrNameLst>
                                      </p:cBhvr>
                                      <p:tavLst>
                                        <p:tav tm="0">
                                          <p:val>
                                            <p:strVal val="#ppt_x"/>
                                          </p:val>
                                        </p:tav>
                                        <p:tav tm="100000">
                                          <p:val>
                                            <p:strVal val="#ppt_x"/>
                                          </p:val>
                                        </p:tav>
                                      </p:tavLst>
                                    </p:anim>
                                    <p:anim calcmode="lin" valueType="num">
                                      <p:cBhvr additive="base">
                                        <p:cTn id="68" dur="500" fill="hold"/>
                                        <p:tgtEl>
                                          <p:spTgt spid="278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31" grpId="0"/>
      <p:bldP spid="27832" grpId="0"/>
      <p:bldP spid="27834" grpId="0"/>
      <p:bldP spid="27835" grpId="0"/>
      <p:bldP spid="27837" grpId="0"/>
      <p:bldP spid="27838" grpId="0"/>
      <p:bldP spid="27840" grpId="0"/>
      <p:bldP spid="27843" grpId="0"/>
      <p:bldP spid="27844" grpId="0"/>
      <p:bldP spid="278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Line 2"/>
          <p:cNvSpPr/>
          <p:nvPr/>
        </p:nvSpPr>
        <p:spPr>
          <a:xfrm flipV="1">
            <a:off x="0" y="990600"/>
            <a:ext cx="9144000" cy="0"/>
          </a:xfrm>
          <a:prstGeom prst="line">
            <a:avLst/>
          </a:prstGeom>
          <a:ln w="63500" cap="rnd" cmpd="sng">
            <a:solidFill>
              <a:srgbClr val="0000FF"/>
            </a:solidFill>
            <a:prstDash val="sysDot"/>
            <a:round/>
            <a:headEnd type="none" w="med" len="med"/>
            <a:tailEnd type="none" w="med" len="med"/>
          </a:ln>
        </p:spPr>
      </p:sp>
      <p:pic>
        <p:nvPicPr>
          <p:cNvPr id="26626" name="Picture 4" descr="POINSET2"/>
          <p:cNvPicPr>
            <a:picLocks noChangeAspect="1"/>
          </p:cNvPicPr>
          <p:nvPr/>
        </p:nvPicPr>
        <p:blipFill>
          <a:blip r:embed="rId1"/>
          <a:stretch>
            <a:fillRect/>
          </a:stretch>
        </p:blipFill>
        <p:spPr>
          <a:xfrm rot="5626853">
            <a:off x="8089900" y="11113"/>
            <a:ext cx="1050925" cy="1047750"/>
          </a:xfrm>
          <a:prstGeom prst="rect">
            <a:avLst/>
          </a:prstGeom>
          <a:noFill/>
          <a:ln w="9525">
            <a:noFill/>
          </a:ln>
        </p:spPr>
      </p:pic>
      <p:pic>
        <p:nvPicPr>
          <p:cNvPr id="26627" name="Picture 8" descr="POINSET2"/>
          <p:cNvPicPr>
            <a:picLocks noChangeAspect="1"/>
          </p:cNvPicPr>
          <p:nvPr/>
        </p:nvPicPr>
        <p:blipFill>
          <a:blip r:embed="rId1"/>
          <a:stretch>
            <a:fillRect/>
          </a:stretch>
        </p:blipFill>
        <p:spPr>
          <a:xfrm rot="-5202953">
            <a:off x="52388" y="5711825"/>
            <a:ext cx="1104900" cy="1100138"/>
          </a:xfrm>
          <a:prstGeom prst="rect">
            <a:avLst/>
          </a:prstGeom>
          <a:noFill/>
          <a:ln w="9525">
            <a:noFill/>
          </a:ln>
        </p:spPr>
      </p:pic>
      <p:pic>
        <p:nvPicPr>
          <p:cNvPr id="26628" name="Picture 9" descr="POINSET3"/>
          <p:cNvPicPr>
            <a:picLocks noChangeAspect="1"/>
          </p:cNvPicPr>
          <p:nvPr/>
        </p:nvPicPr>
        <p:blipFill>
          <a:blip r:embed="rId2"/>
          <a:stretch>
            <a:fillRect/>
          </a:stretch>
        </p:blipFill>
        <p:spPr>
          <a:xfrm>
            <a:off x="7700963" y="5459413"/>
            <a:ext cx="1443037" cy="1322387"/>
          </a:xfrm>
          <a:prstGeom prst="rect">
            <a:avLst/>
          </a:prstGeom>
          <a:noFill/>
          <a:ln w="9525">
            <a:noFill/>
          </a:ln>
        </p:spPr>
      </p:pic>
      <p:sp>
        <p:nvSpPr>
          <p:cNvPr id="26629" name="Text Box 10"/>
          <p:cNvSpPr txBox="1"/>
          <p:nvPr/>
        </p:nvSpPr>
        <p:spPr>
          <a:xfrm>
            <a:off x="1752600" y="423863"/>
            <a:ext cx="8610600" cy="457200"/>
          </a:xfrm>
          <a:prstGeom prst="rect">
            <a:avLst/>
          </a:prstGeom>
          <a:noFill/>
          <a:ln w="9525">
            <a:noFill/>
          </a:ln>
        </p:spPr>
        <p:txBody>
          <a:bodyPr anchor="t">
            <a:spAutoFit/>
          </a:bodyPr>
          <a:p>
            <a:pPr>
              <a:spcBef>
                <a:spcPct val="50000"/>
              </a:spcBef>
            </a:pPr>
            <a:r>
              <a:rPr lang="en-US" altLang="en-US" sz="2400" b="1" dirty="0">
                <a:solidFill>
                  <a:srgbClr val="CC0000"/>
                </a:solidFill>
                <a:latin typeface="Times New Roman" panose="02020603050405020304" pitchFamily="18" charset="0"/>
              </a:rPr>
              <a:t>2</a:t>
            </a:r>
            <a:r>
              <a:rPr lang="en-US" altLang="en-US" sz="2400" b="1" dirty="0">
                <a:solidFill>
                  <a:srgbClr val="CC0000"/>
                </a:solidFill>
                <a:latin typeface="VNI-Times" pitchFamily="2" charset="0"/>
              </a:rPr>
              <a:t>. </a:t>
            </a:r>
            <a:r>
              <a:rPr lang="en-US" altLang="en-US" sz="2400" b="1" u="sng" dirty="0">
                <a:solidFill>
                  <a:srgbClr val="CC0000"/>
                </a:solidFill>
                <a:latin typeface="Times New Roman" panose="02020603050405020304" pitchFamily="18" charset="0"/>
              </a:rPr>
              <a:t>CẤU TẠO NGOÀI VÀ DI CHUYỂN</a:t>
            </a:r>
            <a:endParaRPr lang="en-US" altLang="en-US" sz="2400" b="1" u="sng" dirty="0">
              <a:solidFill>
                <a:srgbClr val="CC0000"/>
              </a:solidFill>
              <a:latin typeface="VNI-Times" pitchFamily="2" charset="0"/>
            </a:endParaRPr>
          </a:p>
        </p:txBody>
      </p:sp>
      <p:sp>
        <p:nvSpPr>
          <p:cNvPr id="26630" name="Text Box 11"/>
          <p:cNvSpPr txBox="1"/>
          <p:nvPr/>
        </p:nvSpPr>
        <p:spPr>
          <a:xfrm>
            <a:off x="228600" y="1143000"/>
            <a:ext cx="5029200" cy="457200"/>
          </a:xfrm>
          <a:prstGeom prst="rect">
            <a:avLst/>
          </a:prstGeom>
          <a:noFill/>
          <a:ln w="9525">
            <a:noFill/>
          </a:ln>
        </p:spPr>
        <p:txBody>
          <a:bodyPr anchor="t">
            <a:spAutoFit/>
          </a:bodyPr>
          <a:p>
            <a:pPr>
              <a:spcBef>
                <a:spcPct val="50000"/>
              </a:spcBef>
            </a:pPr>
            <a:r>
              <a:rPr lang="en-US" altLang="en-US" sz="2400" b="1" dirty="0">
                <a:solidFill>
                  <a:schemeClr val="hlink"/>
                </a:solidFill>
                <a:latin typeface="VNI-Times" pitchFamily="2" charset="0"/>
              </a:rPr>
              <a:t>b. </a:t>
            </a:r>
            <a:r>
              <a:rPr lang="en-US" altLang="en-US" sz="2400" b="1" u="sng" dirty="0">
                <a:solidFill>
                  <a:schemeClr val="hlink"/>
                </a:solidFill>
                <a:latin typeface="Times New Roman" panose="02020603050405020304" pitchFamily="18" charset="0"/>
              </a:rPr>
              <a:t>Di chuyển </a:t>
            </a:r>
            <a:r>
              <a:rPr lang="en-US" altLang="en-US" sz="2400" b="1" u="sng" dirty="0">
                <a:solidFill>
                  <a:schemeClr val="hlink"/>
                </a:solidFill>
                <a:latin typeface="VNI-Times" pitchFamily="2" charset="0"/>
              </a:rPr>
              <a:t>:</a:t>
            </a:r>
            <a:endParaRPr lang="en-US" altLang="en-US" sz="2400" b="1" u="sng" dirty="0">
              <a:solidFill>
                <a:schemeClr val="hlink"/>
              </a:solidFill>
              <a:latin typeface="VNI-Times" pitchFamily="2" charset="0"/>
            </a:endParaRPr>
          </a:p>
        </p:txBody>
      </p:sp>
      <p:sp>
        <p:nvSpPr>
          <p:cNvPr id="45068" name="Text Box 12"/>
          <p:cNvSpPr txBox="1"/>
          <p:nvPr/>
        </p:nvSpPr>
        <p:spPr>
          <a:xfrm>
            <a:off x="0" y="1600200"/>
            <a:ext cx="9144000" cy="457200"/>
          </a:xfrm>
          <a:prstGeom prst="rect">
            <a:avLst/>
          </a:prstGeom>
          <a:noFill/>
          <a:ln w="9525">
            <a:noFill/>
          </a:ln>
        </p:spPr>
        <p:txBody>
          <a:bodyPr anchor="t">
            <a:spAutoFit/>
          </a:bodyPr>
          <a:p>
            <a:pPr>
              <a:spcBef>
                <a:spcPct val="50000"/>
              </a:spcBef>
            </a:pPr>
            <a:r>
              <a:rPr lang="en-US" altLang="en-US" sz="2400" dirty="0">
                <a:latin typeface="Times New Roman" panose="02020603050405020304" pitchFamily="18" charset="0"/>
              </a:rPr>
              <a:t> </a:t>
            </a:r>
            <a:r>
              <a:rPr lang="en-US" altLang="en-US" b="1" dirty="0">
                <a:latin typeface="Arial" panose="020B0604020202020204" pitchFamily="34" charset="0"/>
                <a:sym typeface="Wingdings" panose="05000000000000000000" pitchFamily="2" charset="2"/>
              </a:rPr>
              <a:t></a:t>
            </a:r>
            <a:r>
              <a:rPr lang="en-US" altLang="en-US" dirty="0">
                <a:latin typeface="Arial" panose="020B0604020202020204" pitchFamily="34" charset="0"/>
              </a:rPr>
              <a:t> </a:t>
            </a:r>
            <a:r>
              <a:rPr lang="en-US" altLang="en-US" sz="2400" dirty="0">
                <a:latin typeface="Times New Roman" panose="02020603050405020304" pitchFamily="18" charset="0"/>
              </a:rPr>
              <a:t>Đọc thông tin sgk, quan sát hình và cho biết:</a:t>
            </a:r>
            <a:endParaRPr lang="en-US" altLang="en-US" sz="2400" dirty="0">
              <a:latin typeface="Times New Roman" panose="02020603050405020304" pitchFamily="18" charset="0"/>
            </a:endParaRPr>
          </a:p>
        </p:txBody>
      </p:sp>
      <p:pic>
        <p:nvPicPr>
          <p:cNvPr id="45095" name="Picture 39" descr="Dong tac di chuyen cua tho"/>
          <p:cNvPicPr>
            <a:picLocks noChangeAspect="1"/>
          </p:cNvPicPr>
          <p:nvPr/>
        </p:nvPicPr>
        <p:blipFill>
          <a:blip r:embed="rId3"/>
          <a:stretch>
            <a:fillRect/>
          </a:stretch>
        </p:blipFill>
        <p:spPr>
          <a:xfrm>
            <a:off x="0" y="2057400"/>
            <a:ext cx="9144000" cy="2066925"/>
          </a:xfrm>
          <a:prstGeom prst="rect">
            <a:avLst/>
          </a:prstGeom>
          <a:noFill/>
          <a:ln w="28575" cap="flat" cmpd="sng">
            <a:solidFill>
              <a:schemeClr val="tx1"/>
            </a:solidFill>
            <a:prstDash val="solid"/>
            <a:miter/>
            <a:headEnd type="none" w="med" len="med"/>
            <a:tailEnd type="none" w="med" len="med"/>
          </a:ln>
        </p:spPr>
      </p:pic>
      <p:sp>
        <p:nvSpPr>
          <p:cNvPr id="45102" name="Text Box 46"/>
          <p:cNvSpPr txBox="1"/>
          <p:nvPr/>
        </p:nvSpPr>
        <p:spPr>
          <a:xfrm>
            <a:off x="5029200" y="4343400"/>
            <a:ext cx="3733800" cy="1735138"/>
          </a:xfrm>
          <a:prstGeom prst="rect">
            <a:avLst/>
          </a:prstGeom>
          <a:noFill/>
          <a:ln w="9525">
            <a:noFill/>
          </a:ln>
        </p:spPr>
        <p:txBody>
          <a:bodyPr anchor="t">
            <a:spAutoFit/>
          </a:bodyPr>
          <a:p>
            <a:pPr>
              <a:spcBef>
                <a:spcPct val="50000"/>
              </a:spcBef>
            </a:pPr>
            <a:r>
              <a:rPr lang="en-US" altLang="en-US" sz="2400" dirty="0">
                <a:latin typeface="Times New Roman" panose="02020603050405020304" pitchFamily="18" charset="0"/>
              </a:rPr>
              <a:t>Thỏ di chuyển bằng cách nào?</a:t>
            </a:r>
            <a:endParaRPr lang="en-US" altLang="en-US" sz="2400" dirty="0">
              <a:latin typeface="Times New Roman" panose="02020603050405020304" pitchFamily="18" charset="0"/>
            </a:endParaRPr>
          </a:p>
          <a:p>
            <a:pPr>
              <a:spcBef>
                <a:spcPct val="50000"/>
              </a:spcBef>
            </a:pPr>
            <a:r>
              <a:rPr lang="en-US" altLang="en-US" sz="2400" dirty="0">
                <a:solidFill>
                  <a:srgbClr val="0000FF"/>
                </a:solidFill>
                <a:latin typeface="Times New Roman" panose="02020603050405020304" pitchFamily="18" charset="0"/>
                <a:sym typeface="Wingdings" panose="05000000000000000000" pitchFamily="2" charset="2"/>
              </a:rPr>
              <a:t></a:t>
            </a:r>
            <a:r>
              <a:rPr lang="en-US" altLang="en-US" sz="2400" dirty="0">
                <a:solidFill>
                  <a:srgbClr val="0000FF"/>
                </a:solidFill>
                <a:latin typeface="Times New Roman" panose="02020603050405020304" pitchFamily="18" charset="0"/>
              </a:rPr>
              <a:t> Bằng cách nhảy đồng thời hai chi sau.</a:t>
            </a:r>
            <a:endParaRPr lang="en-US" altLang="en-US" sz="2400" dirty="0">
              <a:solidFill>
                <a:srgbClr val="0000FF"/>
              </a:solidFill>
              <a:latin typeface="Times New Roman" panose="02020603050405020304" pitchFamily="18" charset="0"/>
            </a:endParaRPr>
          </a:p>
        </p:txBody>
      </p:sp>
      <p:pic>
        <p:nvPicPr>
          <p:cNvPr id="45103" name="Picture 47" descr="Tho-chay"/>
          <p:cNvPicPr>
            <a:picLocks noChangeAspect="1"/>
          </p:cNvPicPr>
          <p:nvPr/>
        </p:nvPicPr>
        <p:blipFill>
          <a:blip r:embed="rId4"/>
          <a:stretch>
            <a:fillRect/>
          </a:stretch>
        </p:blipFill>
        <p:spPr>
          <a:xfrm>
            <a:off x="0" y="4162425"/>
            <a:ext cx="4876800" cy="2695575"/>
          </a:xfrm>
          <a:prstGeom prst="rect">
            <a:avLst/>
          </a:prstGeom>
          <a:noFill/>
          <a:ln w="9525">
            <a:noFill/>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anim calcmode="lin" valueType="num">
                                      <p:cBhvr additive="base">
                                        <p:cTn id="7" dur="1000" fill="hold"/>
                                        <p:tgtEl>
                                          <p:spTgt spid="45068"/>
                                        </p:tgtEl>
                                        <p:attrNameLst>
                                          <p:attrName>ppt_x</p:attrName>
                                        </p:attrNameLst>
                                      </p:cBhvr>
                                      <p:tavLst>
                                        <p:tav tm="0">
                                          <p:val>
                                            <p:strVal val="#ppt_x"/>
                                          </p:val>
                                        </p:tav>
                                        <p:tav tm="100000">
                                          <p:val>
                                            <p:strVal val="#ppt_x"/>
                                          </p:val>
                                        </p:tav>
                                      </p:tavLst>
                                    </p:anim>
                                    <p:anim calcmode="lin" valueType="num">
                                      <p:cBhvr additive="base">
                                        <p:cTn id="8" dur="1000" fill="hold"/>
                                        <p:tgtEl>
                                          <p:spTgt spid="450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45095"/>
                                        </p:tgtEl>
                                        <p:attrNameLst>
                                          <p:attrName>style.visibility</p:attrName>
                                        </p:attrNameLst>
                                      </p:cBhvr>
                                      <p:to>
                                        <p:strVal val="visible"/>
                                      </p:to>
                                    </p:set>
                                    <p:anim calcmode="lin" valueType="num">
                                      <p:cBhvr additive="base">
                                        <p:cTn id="13" dur="1000" fill="hold"/>
                                        <p:tgtEl>
                                          <p:spTgt spid="45095"/>
                                        </p:tgtEl>
                                        <p:attrNameLst>
                                          <p:attrName>ppt_x</p:attrName>
                                        </p:attrNameLst>
                                      </p:cBhvr>
                                      <p:tavLst>
                                        <p:tav tm="0">
                                          <p:val>
                                            <p:strVal val="#ppt_x"/>
                                          </p:val>
                                        </p:tav>
                                        <p:tav tm="100000">
                                          <p:val>
                                            <p:strVal val="#ppt_x"/>
                                          </p:val>
                                        </p:tav>
                                      </p:tavLst>
                                    </p:anim>
                                    <p:anim calcmode="lin" valueType="num">
                                      <p:cBhvr additive="base">
                                        <p:cTn id="14" dur="1000" fill="hold"/>
                                        <p:tgtEl>
                                          <p:spTgt spid="450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103"/>
                                        </p:tgtEl>
                                        <p:attrNameLst>
                                          <p:attrName>style.visibility</p:attrName>
                                        </p:attrNameLst>
                                      </p:cBhvr>
                                      <p:to>
                                        <p:strVal val="visible"/>
                                      </p:to>
                                    </p:set>
                                    <p:anim calcmode="lin" valueType="num">
                                      <p:cBhvr additive="base">
                                        <p:cTn id="19" dur="500" fill="hold"/>
                                        <p:tgtEl>
                                          <p:spTgt spid="45103"/>
                                        </p:tgtEl>
                                        <p:attrNameLst>
                                          <p:attrName>ppt_x</p:attrName>
                                        </p:attrNameLst>
                                      </p:cBhvr>
                                      <p:tavLst>
                                        <p:tav tm="0">
                                          <p:val>
                                            <p:strVal val="#ppt_x"/>
                                          </p:val>
                                        </p:tav>
                                        <p:tav tm="100000">
                                          <p:val>
                                            <p:strVal val="#ppt_x"/>
                                          </p:val>
                                        </p:tav>
                                      </p:tavLst>
                                    </p:anim>
                                    <p:anim calcmode="lin" valueType="num">
                                      <p:cBhvr additive="base">
                                        <p:cTn id="20" dur="500" fill="hold"/>
                                        <p:tgtEl>
                                          <p:spTgt spid="451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102">
                                            <p:txEl>
                                              <p:charRg st="0" end="29"/>
                                            </p:txEl>
                                          </p:spTgt>
                                        </p:tgtEl>
                                        <p:attrNameLst>
                                          <p:attrName>style.visibility</p:attrName>
                                        </p:attrNameLst>
                                      </p:cBhvr>
                                      <p:to>
                                        <p:strVal val="visible"/>
                                      </p:to>
                                    </p:set>
                                    <p:anim calcmode="lin" valueType="num">
                                      <p:cBhvr additive="base">
                                        <p:cTn id="25" dur="500" fill="hold"/>
                                        <p:tgtEl>
                                          <p:spTgt spid="45102">
                                            <p:txEl>
                                              <p:charRg st="0" end="2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102">
                                            <p:txEl>
                                              <p:charRg st="0" end="2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102">
                                            <p:txEl>
                                              <p:charRg st="29" end="69"/>
                                            </p:txEl>
                                          </p:spTgt>
                                        </p:tgtEl>
                                        <p:attrNameLst>
                                          <p:attrName>style.visibility</p:attrName>
                                        </p:attrNameLst>
                                      </p:cBhvr>
                                      <p:to>
                                        <p:strVal val="visible"/>
                                      </p:to>
                                    </p:set>
                                    <p:anim calcmode="lin" valueType="num">
                                      <p:cBhvr additive="base">
                                        <p:cTn id="31" dur="500" fill="hold"/>
                                        <p:tgtEl>
                                          <p:spTgt spid="45102">
                                            <p:txEl>
                                              <p:charRg st="29" end="6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102">
                                            <p:txEl>
                                              <p:charRg st="29" end="6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1"/>
          </p:nvPr>
        </p:nvSpPr>
        <p:spPr>
          <a:xfrm>
            <a:off x="457200" y="142875"/>
            <a:ext cx="8359775" cy="6540500"/>
          </a:xfrm>
        </p:spPr>
        <p:txBody>
          <a:bodyPr anchor="t"/>
          <a:p>
            <a:pPr marL="0" indent="0">
              <a:buClrTx/>
              <a:buSzTx/>
              <a:buFontTx/>
              <a:buNone/>
            </a:pPr>
            <a:r>
              <a:rPr lang="en-US" altLang="en-US" b="1" u="sng" dirty="0">
                <a:solidFill>
                  <a:srgbClr val="FF0000"/>
                </a:solidFill>
                <a:latin typeface="Times New Roman" panose="02020603050405020304" pitchFamily="18" charset="0"/>
                <a:ea typeface="+mn-ea"/>
                <a:cs typeface="+mn-cs"/>
              </a:rPr>
              <a:t>II. Cấu tạo ngoài và di chuyển</a:t>
            </a:r>
            <a:endParaRPr lang="en-US" altLang="en-US" b="1" u="sng" dirty="0">
              <a:solidFill>
                <a:srgbClr val="FF0000"/>
              </a:solidFill>
              <a:latin typeface="Times New Roman" panose="02020603050405020304" pitchFamily="18" charset="0"/>
              <a:ea typeface="+mn-ea"/>
              <a:cs typeface="+mn-cs"/>
            </a:endParaRPr>
          </a:p>
          <a:p>
            <a:pPr marL="0" indent="0">
              <a:buClrTx/>
              <a:buSzTx/>
              <a:buFontTx/>
              <a:buNone/>
            </a:pPr>
            <a:r>
              <a:rPr lang="en-US" altLang="en-US" b="1" dirty="0">
                <a:solidFill>
                  <a:schemeClr val="folHlink"/>
                </a:solidFill>
                <a:latin typeface="VNI-Times" pitchFamily="2" charset="0"/>
                <a:ea typeface="+mn-ea"/>
                <a:cs typeface="+mn-cs"/>
              </a:rPr>
              <a:t> </a:t>
            </a:r>
            <a:r>
              <a:rPr lang="en-US" altLang="en-US" b="1" dirty="0">
                <a:latin typeface="Times New Roman" panose="02020603050405020304" pitchFamily="18" charset="0"/>
                <a:ea typeface="+mn-ea"/>
                <a:cs typeface="+mn-cs"/>
              </a:rPr>
              <a:t>1. </a:t>
            </a:r>
            <a:r>
              <a:rPr lang="en-US" altLang="en-US" b="1" u="sng" dirty="0">
                <a:latin typeface="Times New Roman" panose="02020603050405020304" pitchFamily="18" charset="0"/>
                <a:ea typeface="+mn-ea"/>
                <a:cs typeface="+mn-cs"/>
              </a:rPr>
              <a:t>Cấu tạo ngoài</a:t>
            </a:r>
            <a:endParaRPr lang="en-US" altLang="en-US" b="1" u="sng" dirty="0">
              <a:solidFill>
                <a:schemeClr val="folHlink"/>
              </a:solidFill>
              <a:latin typeface="VNI-Times" pitchFamily="2" charset="0"/>
              <a:ea typeface="+mn-ea"/>
              <a:cs typeface="+mn-cs"/>
            </a:endParaRPr>
          </a:p>
          <a:p>
            <a:pPr marL="0" indent="0" eaLnBrk="1" hangingPunct="1">
              <a:spcBef>
                <a:spcPct val="50000"/>
              </a:spcBef>
              <a:buClrTx/>
              <a:buSzTx/>
              <a:buFontTx/>
              <a:buChar char="-"/>
            </a:pPr>
            <a:r>
              <a:rPr lang="en-US" altLang="en-US" dirty="0">
                <a:solidFill>
                  <a:srgbClr val="0000FF"/>
                </a:solidFill>
                <a:latin typeface="Times New Roman" panose="02020603050405020304" pitchFamily="18" charset="0"/>
                <a:ea typeface="+mn-ea"/>
                <a:cs typeface="+mn-cs"/>
              </a:rPr>
              <a:t> Cơ thể có lông mao bao phủ.</a:t>
            </a:r>
            <a:endParaRPr lang="en-US" altLang="en-US" dirty="0">
              <a:solidFill>
                <a:srgbClr val="0000FF"/>
              </a:solidFill>
              <a:latin typeface="Times New Roman" panose="02020603050405020304" pitchFamily="18" charset="0"/>
              <a:ea typeface="+mn-ea"/>
              <a:cs typeface="+mn-cs"/>
            </a:endParaRPr>
          </a:p>
          <a:p>
            <a:pPr marL="0" indent="0" eaLnBrk="1" hangingPunct="1">
              <a:spcBef>
                <a:spcPct val="50000"/>
              </a:spcBef>
              <a:buClrTx/>
              <a:buSzTx/>
              <a:buFontTx/>
              <a:buChar char="-"/>
            </a:pPr>
            <a:r>
              <a:rPr lang="en-US" altLang="en-US" dirty="0">
                <a:solidFill>
                  <a:srgbClr val="0000FF"/>
                </a:solidFill>
                <a:latin typeface="Times New Roman" panose="02020603050405020304" pitchFamily="18" charset="0"/>
                <a:ea typeface="+mn-ea"/>
                <a:cs typeface="+mn-cs"/>
              </a:rPr>
              <a:t> Chi trước ngắn -&gt; đào hang, chi sau dài khỏe -&gt; </a:t>
            </a:r>
            <a:r>
              <a:rPr lang="en-US" altLang="en-US" dirty="0">
                <a:solidFill>
                  <a:srgbClr val="0000FF"/>
                </a:solidFill>
                <a:latin typeface="Times New Roman" panose="02020603050405020304" pitchFamily="18" charset="0"/>
                <a:ea typeface="+mn-ea"/>
                <a:cs typeface="+mn-cs"/>
                <a:sym typeface="Wingdings 3" pitchFamily="18" charset="2"/>
              </a:rPr>
              <a:t>nhảy xa, chạy nhanh.</a:t>
            </a:r>
            <a:endParaRPr lang="en-US" altLang="en-US" dirty="0">
              <a:solidFill>
                <a:srgbClr val="0000FF"/>
              </a:solidFill>
              <a:latin typeface="Times New Roman" panose="02020603050405020304" pitchFamily="18" charset="0"/>
              <a:ea typeface="+mn-ea"/>
              <a:cs typeface="+mn-cs"/>
              <a:sym typeface="Wingdings 3" pitchFamily="18" charset="2"/>
            </a:endParaRPr>
          </a:p>
          <a:p>
            <a:pPr marL="0" indent="0" eaLnBrk="1" hangingPunct="1">
              <a:spcBef>
                <a:spcPct val="50000"/>
              </a:spcBef>
              <a:buClrTx/>
              <a:buSzTx/>
              <a:buFontTx/>
              <a:buChar char="-"/>
            </a:pPr>
            <a:r>
              <a:rPr lang="en-US" altLang="en-US" dirty="0">
                <a:solidFill>
                  <a:srgbClr val="0000FF"/>
                </a:solidFill>
                <a:latin typeface="Times New Roman" panose="02020603050405020304" pitchFamily="18" charset="0"/>
                <a:ea typeface="+mn-ea"/>
                <a:cs typeface="+mn-cs"/>
                <a:sym typeface="Wingdings 3" pitchFamily="18" charset="2"/>
              </a:rPr>
              <a:t> Mũi thính nhưng mắt không tinh, có mi mắt cử động  và có lông mi.</a:t>
            </a:r>
            <a:endParaRPr lang="en-US" altLang="en-US" dirty="0">
              <a:solidFill>
                <a:srgbClr val="0000FF"/>
              </a:solidFill>
              <a:latin typeface="Times New Roman" panose="02020603050405020304" pitchFamily="18" charset="0"/>
              <a:ea typeface="+mn-ea"/>
              <a:cs typeface="+mn-cs"/>
              <a:sym typeface="Wingdings 3" pitchFamily="18" charset="2"/>
            </a:endParaRPr>
          </a:p>
          <a:p>
            <a:pPr marL="0" indent="0" eaLnBrk="1" hangingPunct="1">
              <a:spcBef>
                <a:spcPct val="50000"/>
              </a:spcBef>
              <a:buClrTx/>
              <a:buSzTx/>
              <a:buFontTx/>
              <a:buChar char="-"/>
            </a:pPr>
            <a:r>
              <a:rPr lang="en-US" altLang="en-US" dirty="0">
                <a:solidFill>
                  <a:srgbClr val="0000FF"/>
                </a:solidFill>
                <a:latin typeface="Times New Roman" panose="02020603050405020304" pitchFamily="18" charset="0"/>
                <a:ea typeface="+mn-ea"/>
                <a:cs typeface="+mn-cs"/>
                <a:sym typeface="Wingdings 3" pitchFamily="18" charset="2"/>
              </a:rPr>
              <a:t> Tai thính có vành tai dài cử động theo các phía -&gt; định hướng âm thanh, phát hiện kẻ thù.</a:t>
            </a:r>
            <a:endParaRPr lang="en-US" altLang="en-US" dirty="0">
              <a:solidFill>
                <a:srgbClr val="0000FF"/>
              </a:solidFill>
              <a:latin typeface="Times New Roman" panose="02020603050405020304" pitchFamily="18" charset="0"/>
              <a:ea typeface="+mn-ea"/>
              <a:cs typeface="+mn-cs"/>
              <a:sym typeface="Wingdings 3" pitchFamily="18" charset="2"/>
            </a:endParaRPr>
          </a:p>
          <a:p>
            <a:pPr marL="0" indent="0">
              <a:buClrTx/>
              <a:buSzTx/>
              <a:buFontTx/>
              <a:buNone/>
            </a:pPr>
            <a:r>
              <a:rPr lang="en-US" altLang="zh-CN" b="1">
                <a:latin typeface="Times New Roman" panose="02020603050405020304" pitchFamily="18" charset="0"/>
                <a:ea typeface="+mn-ea"/>
                <a:cs typeface="+mn-cs"/>
              </a:rPr>
              <a:t>2. Di chuyển</a:t>
            </a:r>
            <a:endParaRPr lang="en-US" altLang="zh-CN" b="1">
              <a:latin typeface="Times New Roman" panose="02020603050405020304" pitchFamily="18" charset="0"/>
              <a:ea typeface="+mn-ea"/>
              <a:cs typeface="+mn-cs"/>
            </a:endParaRPr>
          </a:p>
          <a:p>
            <a:pPr marL="0" indent="0">
              <a:buClrTx/>
              <a:buSzTx/>
              <a:buFontTx/>
              <a:buNone/>
            </a:pPr>
            <a:r>
              <a:rPr lang="en-US" altLang="zh-CN" b="1">
                <a:latin typeface="Times New Roman" panose="02020603050405020304" pitchFamily="18" charset="0"/>
                <a:ea typeface="+mn-ea"/>
                <a:cs typeface="+mn-cs"/>
              </a:rPr>
              <a:t>- </a:t>
            </a:r>
            <a:r>
              <a:rPr lang="en-US" altLang="en-US" dirty="0">
                <a:solidFill>
                  <a:srgbClr val="0000FF"/>
                </a:solidFill>
                <a:latin typeface="Times New Roman" panose="02020603050405020304" pitchFamily="18" charset="0"/>
                <a:ea typeface="+mn-ea"/>
                <a:cs typeface="+mn-cs"/>
              </a:rPr>
              <a:t>Nhảy đồng thời cả hai chi sau.</a:t>
            </a:r>
            <a:endParaRPr lang="en-US" altLang="en-US" dirty="0">
              <a:solidFill>
                <a:srgbClr val="0000FF"/>
              </a:solidFill>
              <a:latin typeface="Times New Roman" panose="02020603050405020304" pitchFamily="18" charset="0"/>
              <a:ea typeface="+mn-ea"/>
              <a:cs typeface="+mn-cs"/>
            </a:endParaRPr>
          </a:p>
          <a:p>
            <a:pPr marL="0" indent="0">
              <a:buClrTx/>
              <a:buSzTx/>
              <a:buFontTx/>
              <a:buNone/>
            </a:pPr>
            <a:endParaRPr lang="en-US" altLang="zh-CN" b="1">
              <a:latin typeface="Times New Roman" panose="02020603050405020304" pitchFamily="18" charset="0"/>
              <a:ea typeface="+mn-ea"/>
              <a:cs typeface="+mn-cs"/>
            </a:endParaRPr>
          </a:p>
        </p:txBody>
      </p:sp>
      <p:pic>
        <p:nvPicPr>
          <p:cNvPr id="29" name="Picture 8" descr="Book-09-june"/>
          <p:cNvPicPr>
            <a:picLocks noGrp="1" noChangeAspect="1"/>
          </p:cNvPicPr>
          <p:nvPr>
            <p:ph sz="half" idx="2"/>
          </p:nvPr>
        </p:nvPicPr>
        <p:blipFill>
          <a:blip r:embed="rId1"/>
          <a:stretch>
            <a:fillRect/>
          </a:stretch>
        </p:blipFill>
        <p:spPr>
          <a:xfrm>
            <a:off x="6638925" y="274638"/>
            <a:ext cx="1000125" cy="76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4">
                                            <p:txEl>
                                              <p:charRg st="0" end="31"/>
                                            </p:txEl>
                                          </p:spTgt>
                                        </p:tgtEl>
                                        <p:attrNameLst>
                                          <p:attrName>style.visibility</p:attrName>
                                        </p:attrNameLst>
                                      </p:cBhvr>
                                      <p:to>
                                        <p:strVal val="visible"/>
                                      </p:to>
                                    </p:set>
                                    <p:anim calcmode="lin" valueType="num">
                                      <p:cBhvr>
                                        <p:cTn id="11" dur="500" fill="hold"/>
                                        <p:tgtEl>
                                          <p:spTgt spid="4">
                                            <p:txEl>
                                              <p:charRg st="0" end="31"/>
                                            </p:txEl>
                                          </p:spTgt>
                                        </p:tgtEl>
                                        <p:attrNameLst>
                                          <p:attrName>ppt_w</p:attrName>
                                        </p:attrNameLst>
                                      </p:cBhvr>
                                      <p:tavLst>
                                        <p:tav tm="0">
                                          <p:val>
                                            <p:strVal val="0,000000"/>
                                          </p:val>
                                        </p:tav>
                                        <p:tav tm="100000">
                                          <p:val>
                                            <p:strVal val="#ppt_w"/>
                                          </p:val>
                                        </p:tav>
                                      </p:tavLst>
                                    </p:anim>
                                    <p:anim calcmode="lin" valueType="num">
                                      <p:cBhvr>
                                        <p:cTn id="12" dur="500" fill="hold"/>
                                        <p:tgtEl>
                                          <p:spTgt spid="4">
                                            <p:txEl>
                                              <p:charRg st="0" end="31"/>
                                            </p:txEl>
                                          </p:spTgt>
                                        </p:tgtEl>
                                        <p:attrNameLst>
                                          <p:attrName>ppt_h</p:attrName>
                                        </p:attrNameLst>
                                      </p:cBhvr>
                                      <p:tavLst>
                                        <p:tav tm="0">
                                          <p:val>
                                            <p:strVal val="0,00000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xEl>
                                              <p:charRg st="31" end="49"/>
                                            </p:txEl>
                                          </p:spTgt>
                                        </p:tgtEl>
                                        <p:attrNameLst>
                                          <p:attrName>style.visibility</p:attrName>
                                        </p:attrNameLst>
                                      </p:cBhvr>
                                      <p:to>
                                        <p:strVal val="visible"/>
                                      </p:to>
                                    </p:set>
                                    <p:anim calcmode="lin" valueType="num">
                                      <p:cBhvr>
                                        <p:cTn id="15" dur="500" fill="hold"/>
                                        <p:tgtEl>
                                          <p:spTgt spid="4">
                                            <p:txEl>
                                              <p:charRg st="31" end="49"/>
                                            </p:txEl>
                                          </p:spTgt>
                                        </p:tgtEl>
                                        <p:attrNameLst>
                                          <p:attrName>ppt_w</p:attrName>
                                        </p:attrNameLst>
                                      </p:cBhvr>
                                      <p:tavLst>
                                        <p:tav tm="0">
                                          <p:val>
                                            <p:strVal val="0,000000"/>
                                          </p:val>
                                        </p:tav>
                                        <p:tav tm="100000">
                                          <p:val>
                                            <p:strVal val="#ppt_w"/>
                                          </p:val>
                                        </p:tav>
                                      </p:tavLst>
                                    </p:anim>
                                    <p:anim calcmode="lin" valueType="num">
                                      <p:cBhvr>
                                        <p:cTn id="16" dur="500" fill="hold"/>
                                        <p:tgtEl>
                                          <p:spTgt spid="4">
                                            <p:txEl>
                                              <p:charRg st="31" end="49"/>
                                            </p:txEl>
                                          </p:spTgt>
                                        </p:tgtEl>
                                        <p:attrNameLst>
                                          <p:attrName>ppt_h</p:attrName>
                                        </p:attrNameLst>
                                      </p:cBhvr>
                                      <p:tavLst>
                                        <p:tav tm="0">
                                          <p:val>
                                            <p:strVal val="0,00000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charRg st="49" end="78"/>
                                            </p:txEl>
                                          </p:spTgt>
                                        </p:tgtEl>
                                        <p:attrNameLst>
                                          <p:attrName>style.visibility</p:attrName>
                                        </p:attrNameLst>
                                      </p:cBhvr>
                                      <p:to>
                                        <p:strVal val="visible"/>
                                      </p:to>
                                    </p:set>
                                    <p:anim calcmode="lin" valueType="num">
                                      <p:cBhvr additive="base">
                                        <p:cTn id="21" dur="500" fill="hold"/>
                                        <p:tgtEl>
                                          <p:spTgt spid="4">
                                            <p:txEl>
                                              <p:charRg st="49" end="7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charRg st="49" end="7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charRg st="78" end="148"/>
                                            </p:txEl>
                                          </p:spTgt>
                                        </p:tgtEl>
                                        <p:attrNameLst>
                                          <p:attrName>style.visibility</p:attrName>
                                        </p:attrNameLst>
                                      </p:cBhvr>
                                      <p:to>
                                        <p:strVal val="visible"/>
                                      </p:to>
                                    </p:set>
                                    <p:anim calcmode="lin" valueType="num">
                                      <p:cBhvr additive="base">
                                        <p:cTn id="27" dur="500" fill="hold"/>
                                        <p:tgtEl>
                                          <p:spTgt spid="4">
                                            <p:txEl>
                                              <p:charRg st="78" end="14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charRg st="78" end="14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4">
                                            <p:txEl>
                                              <p:charRg st="148" end="215"/>
                                            </p:txEl>
                                          </p:spTgt>
                                        </p:tgtEl>
                                        <p:attrNameLst>
                                          <p:attrName>style.visibility</p:attrName>
                                        </p:attrNameLst>
                                      </p:cBhvr>
                                      <p:to>
                                        <p:strVal val="visible"/>
                                      </p:to>
                                    </p:set>
                                    <p:anim calcmode="lin" valueType="num">
                                      <p:cBhvr>
                                        <p:cTn id="33" dur="500" fill="hold"/>
                                        <p:tgtEl>
                                          <p:spTgt spid="4">
                                            <p:txEl>
                                              <p:charRg st="148" end="215"/>
                                            </p:txEl>
                                          </p:spTgt>
                                        </p:tgtEl>
                                        <p:attrNameLst>
                                          <p:attrName>ppt_w</p:attrName>
                                        </p:attrNameLst>
                                      </p:cBhvr>
                                      <p:tavLst>
                                        <p:tav tm="0">
                                          <p:val>
                                            <p:strVal val="0,000000"/>
                                          </p:val>
                                        </p:tav>
                                        <p:tav tm="100000">
                                          <p:val>
                                            <p:strVal val="#ppt_w"/>
                                          </p:val>
                                        </p:tav>
                                      </p:tavLst>
                                    </p:anim>
                                    <p:anim calcmode="lin" valueType="num">
                                      <p:cBhvr>
                                        <p:cTn id="34" dur="500" fill="hold"/>
                                        <p:tgtEl>
                                          <p:spTgt spid="4">
                                            <p:txEl>
                                              <p:charRg st="148" end="215"/>
                                            </p:txEl>
                                          </p:spTgt>
                                        </p:tgtEl>
                                        <p:attrNameLst>
                                          <p:attrName>ppt_h</p:attrName>
                                        </p:attrNameLst>
                                      </p:cBhvr>
                                      <p:tavLst>
                                        <p:tav tm="0">
                                          <p:val>
                                            <p:strVal val="0,00000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
                                            <p:txEl>
                                              <p:charRg st="215" end="306"/>
                                            </p:txEl>
                                          </p:spTgt>
                                        </p:tgtEl>
                                        <p:attrNameLst>
                                          <p:attrName>style.visibility</p:attrName>
                                        </p:attrNameLst>
                                      </p:cBhvr>
                                      <p:to>
                                        <p:strVal val="visible"/>
                                      </p:to>
                                    </p:set>
                                    <p:anim calcmode="lin" valueType="num">
                                      <p:cBhvr>
                                        <p:cTn id="39" dur="500" fill="hold"/>
                                        <p:tgtEl>
                                          <p:spTgt spid="4">
                                            <p:txEl>
                                              <p:charRg st="215" end="306"/>
                                            </p:txEl>
                                          </p:spTgt>
                                        </p:tgtEl>
                                        <p:attrNameLst>
                                          <p:attrName>ppt_w</p:attrName>
                                        </p:attrNameLst>
                                      </p:cBhvr>
                                      <p:tavLst>
                                        <p:tav tm="0">
                                          <p:val>
                                            <p:strVal val="0,000000"/>
                                          </p:val>
                                        </p:tav>
                                        <p:tav tm="100000">
                                          <p:val>
                                            <p:strVal val="#ppt_w"/>
                                          </p:val>
                                        </p:tav>
                                      </p:tavLst>
                                    </p:anim>
                                    <p:anim calcmode="lin" valueType="num">
                                      <p:cBhvr>
                                        <p:cTn id="40" dur="500" fill="hold"/>
                                        <p:tgtEl>
                                          <p:spTgt spid="4">
                                            <p:txEl>
                                              <p:charRg st="215" end="306"/>
                                            </p:txEl>
                                          </p:spTgt>
                                        </p:tgtEl>
                                        <p:attrNameLst>
                                          <p:attrName>ppt_h</p:attrName>
                                        </p:attrNameLst>
                                      </p:cBhvr>
                                      <p:tavLst>
                                        <p:tav tm="0">
                                          <p:val>
                                            <p:strVal val="0,00000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charRg st="306" end="3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charRg st="319" end="35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24" name="Picture 20" descr="Cover"/>
          <p:cNvPicPr>
            <a:picLocks noChangeAspect="1"/>
          </p:cNvPicPr>
          <p:nvPr/>
        </p:nvPicPr>
        <p:blipFill>
          <a:blip r:embed="rId1"/>
          <a:stretch>
            <a:fillRect/>
          </a:stretch>
        </p:blipFill>
        <p:spPr>
          <a:xfrm>
            <a:off x="6488113" y="992188"/>
            <a:ext cx="2547937" cy="1236662"/>
          </a:xfrm>
          <a:prstGeom prst="rect">
            <a:avLst/>
          </a:prstGeom>
          <a:noFill/>
          <a:ln w="9525">
            <a:noFill/>
          </a:ln>
        </p:spPr>
      </p:pic>
      <p:pic>
        <p:nvPicPr>
          <p:cNvPr id="21523" name="Picture 19" descr="Cover"/>
          <p:cNvPicPr>
            <a:picLocks noChangeAspect="1"/>
          </p:cNvPicPr>
          <p:nvPr/>
        </p:nvPicPr>
        <p:blipFill>
          <a:blip r:embed="rId2"/>
          <a:stretch>
            <a:fillRect/>
          </a:stretch>
        </p:blipFill>
        <p:spPr>
          <a:xfrm>
            <a:off x="6542088" y="1916113"/>
            <a:ext cx="2595562" cy="747712"/>
          </a:xfrm>
          <a:prstGeom prst="rect">
            <a:avLst/>
          </a:prstGeom>
          <a:noFill/>
          <a:ln w="9525">
            <a:noFill/>
          </a:ln>
        </p:spPr>
      </p:pic>
      <p:pic>
        <p:nvPicPr>
          <p:cNvPr id="21522" name="Picture 18" descr="Cover"/>
          <p:cNvPicPr>
            <a:picLocks noChangeAspect="1"/>
          </p:cNvPicPr>
          <p:nvPr/>
        </p:nvPicPr>
        <p:blipFill>
          <a:blip r:embed="rId3"/>
          <a:stretch>
            <a:fillRect/>
          </a:stretch>
        </p:blipFill>
        <p:spPr>
          <a:xfrm>
            <a:off x="6542088" y="2125663"/>
            <a:ext cx="2146300" cy="1447800"/>
          </a:xfrm>
          <a:prstGeom prst="rect">
            <a:avLst/>
          </a:prstGeom>
          <a:noFill/>
          <a:ln w="9525">
            <a:noFill/>
          </a:ln>
        </p:spPr>
      </p:pic>
      <p:pic>
        <p:nvPicPr>
          <p:cNvPr id="21521" name="Picture 17" descr="Cover"/>
          <p:cNvPicPr>
            <a:picLocks noChangeAspect="1"/>
          </p:cNvPicPr>
          <p:nvPr/>
        </p:nvPicPr>
        <p:blipFill>
          <a:blip r:embed="rId4"/>
          <a:stretch>
            <a:fillRect/>
          </a:stretch>
        </p:blipFill>
        <p:spPr>
          <a:xfrm>
            <a:off x="4619625" y="1946275"/>
            <a:ext cx="2112963" cy="1406525"/>
          </a:xfrm>
          <a:prstGeom prst="rect">
            <a:avLst/>
          </a:prstGeom>
          <a:noFill/>
          <a:ln w="9525">
            <a:noFill/>
          </a:ln>
        </p:spPr>
      </p:pic>
      <p:pic>
        <p:nvPicPr>
          <p:cNvPr id="21520" name="Picture 16" descr="Cover"/>
          <p:cNvPicPr>
            <a:picLocks noChangeAspect="1"/>
          </p:cNvPicPr>
          <p:nvPr/>
        </p:nvPicPr>
        <p:blipFill>
          <a:blip r:embed="rId5"/>
          <a:stretch>
            <a:fillRect/>
          </a:stretch>
        </p:blipFill>
        <p:spPr>
          <a:xfrm>
            <a:off x="155575" y="896938"/>
            <a:ext cx="2351088" cy="1487487"/>
          </a:xfrm>
          <a:prstGeom prst="rect">
            <a:avLst/>
          </a:prstGeom>
          <a:noFill/>
          <a:ln w="9525">
            <a:noFill/>
          </a:ln>
        </p:spPr>
      </p:pic>
      <p:pic>
        <p:nvPicPr>
          <p:cNvPr id="21519" name="Picture 15" descr="Cover"/>
          <p:cNvPicPr>
            <a:picLocks noChangeAspect="1"/>
          </p:cNvPicPr>
          <p:nvPr/>
        </p:nvPicPr>
        <p:blipFill>
          <a:blip r:embed="rId6"/>
          <a:stretch>
            <a:fillRect/>
          </a:stretch>
        </p:blipFill>
        <p:spPr>
          <a:xfrm>
            <a:off x="0" y="1630363"/>
            <a:ext cx="2513013" cy="754062"/>
          </a:xfrm>
          <a:prstGeom prst="rect">
            <a:avLst/>
          </a:prstGeom>
          <a:noFill/>
          <a:ln w="9525">
            <a:noFill/>
          </a:ln>
        </p:spPr>
      </p:pic>
      <p:pic>
        <p:nvPicPr>
          <p:cNvPr id="21518" name="Picture 14" descr="Cover"/>
          <p:cNvPicPr>
            <a:picLocks noChangeAspect="1"/>
          </p:cNvPicPr>
          <p:nvPr/>
        </p:nvPicPr>
        <p:blipFill>
          <a:blip r:embed="rId7"/>
          <a:stretch>
            <a:fillRect/>
          </a:stretch>
        </p:blipFill>
        <p:spPr>
          <a:xfrm>
            <a:off x="250825" y="2255838"/>
            <a:ext cx="2201863" cy="747712"/>
          </a:xfrm>
          <a:prstGeom prst="rect">
            <a:avLst/>
          </a:prstGeom>
          <a:noFill/>
          <a:ln w="9525">
            <a:noFill/>
          </a:ln>
        </p:spPr>
      </p:pic>
      <p:pic>
        <p:nvPicPr>
          <p:cNvPr id="21517" name="Picture 13" descr="Cover"/>
          <p:cNvPicPr>
            <a:picLocks noChangeAspect="1"/>
          </p:cNvPicPr>
          <p:nvPr/>
        </p:nvPicPr>
        <p:blipFill>
          <a:blip r:embed="rId8"/>
          <a:stretch>
            <a:fillRect/>
          </a:stretch>
        </p:blipFill>
        <p:spPr>
          <a:xfrm>
            <a:off x="265113" y="2282825"/>
            <a:ext cx="2187575" cy="1311275"/>
          </a:xfrm>
          <a:prstGeom prst="rect">
            <a:avLst/>
          </a:prstGeom>
          <a:noFill/>
          <a:ln w="9525">
            <a:noFill/>
          </a:ln>
        </p:spPr>
      </p:pic>
      <p:pic>
        <p:nvPicPr>
          <p:cNvPr id="21516" name="Picture 12" descr="Cover"/>
          <p:cNvPicPr>
            <a:picLocks noChangeAspect="1"/>
          </p:cNvPicPr>
          <p:nvPr/>
        </p:nvPicPr>
        <p:blipFill>
          <a:blip r:embed="rId9"/>
          <a:stretch>
            <a:fillRect/>
          </a:stretch>
        </p:blipFill>
        <p:spPr>
          <a:xfrm>
            <a:off x="265113" y="2282825"/>
            <a:ext cx="2187575" cy="1922463"/>
          </a:xfrm>
          <a:prstGeom prst="rect">
            <a:avLst/>
          </a:prstGeom>
          <a:noFill/>
          <a:ln w="9525">
            <a:noFill/>
          </a:ln>
        </p:spPr>
      </p:pic>
      <p:pic>
        <p:nvPicPr>
          <p:cNvPr id="21515" name="Picture 11" descr="Cover"/>
          <p:cNvPicPr>
            <a:picLocks noChangeAspect="1"/>
          </p:cNvPicPr>
          <p:nvPr/>
        </p:nvPicPr>
        <p:blipFill>
          <a:blip r:embed="rId10"/>
          <a:stretch>
            <a:fillRect/>
          </a:stretch>
        </p:blipFill>
        <p:spPr>
          <a:xfrm>
            <a:off x="2262188" y="2051050"/>
            <a:ext cx="2655887" cy="1284288"/>
          </a:xfrm>
          <a:prstGeom prst="rect">
            <a:avLst/>
          </a:prstGeom>
          <a:noFill/>
          <a:ln w="9525">
            <a:noFill/>
          </a:ln>
        </p:spPr>
      </p:pic>
      <p:pic>
        <p:nvPicPr>
          <p:cNvPr id="21514" name="Picture 10" descr="Cover"/>
          <p:cNvPicPr>
            <a:picLocks noChangeAspect="1"/>
          </p:cNvPicPr>
          <p:nvPr/>
        </p:nvPicPr>
        <p:blipFill>
          <a:blip r:embed="rId11"/>
          <a:stretch>
            <a:fillRect/>
          </a:stretch>
        </p:blipFill>
        <p:spPr>
          <a:xfrm>
            <a:off x="6357938" y="3756025"/>
            <a:ext cx="2405062" cy="971550"/>
          </a:xfrm>
          <a:prstGeom prst="rect">
            <a:avLst/>
          </a:prstGeom>
          <a:noFill/>
          <a:ln w="9525">
            <a:noFill/>
          </a:ln>
        </p:spPr>
      </p:pic>
      <p:pic>
        <p:nvPicPr>
          <p:cNvPr id="21513" name="Picture 9" descr="Cover"/>
          <p:cNvPicPr>
            <a:picLocks noChangeAspect="1"/>
          </p:cNvPicPr>
          <p:nvPr/>
        </p:nvPicPr>
        <p:blipFill>
          <a:blip r:embed="rId12"/>
          <a:stretch>
            <a:fillRect/>
          </a:stretch>
        </p:blipFill>
        <p:spPr>
          <a:xfrm>
            <a:off x="6413500" y="4343400"/>
            <a:ext cx="1785938" cy="447675"/>
          </a:xfrm>
          <a:prstGeom prst="rect">
            <a:avLst/>
          </a:prstGeom>
          <a:noFill/>
          <a:ln w="9525">
            <a:noFill/>
          </a:ln>
        </p:spPr>
      </p:pic>
      <p:pic>
        <p:nvPicPr>
          <p:cNvPr id="21512" name="Picture 8" descr="Cover"/>
          <p:cNvPicPr>
            <a:picLocks noChangeAspect="1"/>
          </p:cNvPicPr>
          <p:nvPr/>
        </p:nvPicPr>
        <p:blipFill>
          <a:blip r:embed="rId13"/>
          <a:stretch>
            <a:fillRect/>
          </a:stretch>
        </p:blipFill>
        <p:spPr>
          <a:xfrm>
            <a:off x="6413500" y="4633913"/>
            <a:ext cx="2432050" cy="1317625"/>
          </a:xfrm>
          <a:prstGeom prst="rect">
            <a:avLst/>
          </a:prstGeom>
          <a:noFill/>
          <a:ln w="9525">
            <a:noFill/>
          </a:ln>
        </p:spPr>
      </p:pic>
      <p:pic>
        <p:nvPicPr>
          <p:cNvPr id="21511" name="Picture 7" descr="Cover"/>
          <p:cNvPicPr>
            <a:picLocks noChangeAspect="1"/>
          </p:cNvPicPr>
          <p:nvPr/>
        </p:nvPicPr>
        <p:blipFill>
          <a:blip r:embed="rId14"/>
          <a:stretch>
            <a:fillRect/>
          </a:stretch>
        </p:blipFill>
        <p:spPr>
          <a:xfrm>
            <a:off x="4619625" y="2971800"/>
            <a:ext cx="1984375" cy="1833563"/>
          </a:xfrm>
          <a:prstGeom prst="rect">
            <a:avLst/>
          </a:prstGeom>
          <a:noFill/>
          <a:ln w="9525">
            <a:noFill/>
          </a:ln>
        </p:spPr>
      </p:pic>
      <p:pic>
        <p:nvPicPr>
          <p:cNvPr id="21510" name="Picture 6" descr="Cover"/>
          <p:cNvPicPr>
            <a:picLocks noChangeAspect="1"/>
          </p:cNvPicPr>
          <p:nvPr/>
        </p:nvPicPr>
        <p:blipFill>
          <a:blip r:embed="rId15"/>
          <a:stretch>
            <a:fillRect/>
          </a:stretch>
        </p:blipFill>
        <p:spPr>
          <a:xfrm>
            <a:off x="250825" y="4387850"/>
            <a:ext cx="2568575" cy="930275"/>
          </a:xfrm>
          <a:prstGeom prst="rect">
            <a:avLst/>
          </a:prstGeom>
          <a:noFill/>
          <a:ln w="9525">
            <a:noFill/>
          </a:ln>
        </p:spPr>
      </p:pic>
      <p:pic>
        <p:nvPicPr>
          <p:cNvPr id="21509" name="Picture 5" descr="Cover"/>
          <p:cNvPicPr>
            <a:picLocks noChangeAspect="1"/>
          </p:cNvPicPr>
          <p:nvPr/>
        </p:nvPicPr>
        <p:blipFill>
          <a:blip r:embed="rId16"/>
          <a:stretch>
            <a:fillRect/>
          </a:stretch>
        </p:blipFill>
        <p:spPr>
          <a:xfrm>
            <a:off x="2622550" y="2989263"/>
            <a:ext cx="2289175" cy="1597025"/>
          </a:xfrm>
          <a:prstGeom prst="rect">
            <a:avLst/>
          </a:prstGeom>
          <a:noFill/>
          <a:ln w="9525">
            <a:noFill/>
          </a:ln>
        </p:spPr>
      </p:pic>
      <p:pic>
        <p:nvPicPr>
          <p:cNvPr id="21508" name="Picture 4" descr="Cover"/>
          <p:cNvPicPr>
            <a:picLocks noChangeAspect="1"/>
          </p:cNvPicPr>
          <p:nvPr/>
        </p:nvPicPr>
        <p:blipFill>
          <a:blip r:embed="rId17"/>
          <a:stretch>
            <a:fillRect/>
          </a:stretch>
        </p:blipFill>
        <p:spPr>
          <a:xfrm>
            <a:off x="4157663" y="2601913"/>
            <a:ext cx="1201737" cy="1135062"/>
          </a:xfrm>
          <a:prstGeom prst="rect">
            <a:avLst/>
          </a:prstGeom>
          <a:noFill/>
          <a:ln w="9525">
            <a:noFill/>
          </a:ln>
        </p:spPr>
      </p:pic>
      <p:sp>
        <p:nvSpPr>
          <p:cNvPr id="21" name="Rectangle 20"/>
          <p:cNvSpPr/>
          <p:nvPr/>
        </p:nvSpPr>
        <p:spPr>
          <a:xfrm>
            <a:off x="2057400" y="228600"/>
            <a:ext cx="46482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sng" strike="noStrike" kern="1200" cap="none" spc="0" normalizeH="0" baseline="0" noProof="0" dirty="0" err="1">
                <a:ln>
                  <a:noFill/>
                </a:ln>
                <a:solidFill>
                  <a:srgbClr val="FF0000"/>
                </a:solidFill>
                <a:effectLst/>
                <a:uLnTx/>
                <a:uFillTx/>
                <a:latin typeface="+mn-lt"/>
                <a:ea typeface="+mn-ea"/>
                <a:cs typeface="+mn-cs"/>
              </a:rPr>
              <a:t>Củng</a:t>
            </a:r>
            <a:r>
              <a:rPr kumimoji="0" lang="en-US" sz="3600" b="1" i="0" u="sng" strike="noStrike" kern="1200" cap="none" spc="0" normalizeH="0" baseline="0" noProof="0" dirty="0">
                <a:ln>
                  <a:noFill/>
                </a:ln>
                <a:solidFill>
                  <a:srgbClr val="FF0000"/>
                </a:solidFill>
                <a:effectLst/>
                <a:uLnTx/>
                <a:uFillTx/>
                <a:latin typeface="+mn-lt"/>
                <a:ea typeface="+mn-ea"/>
                <a:cs typeface="+mn-cs"/>
              </a:rPr>
              <a:t> </a:t>
            </a:r>
            <a:r>
              <a:rPr kumimoji="0" lang="en-US" sz="3600" b="1" i="0" u="sng" strike="noStrike" kern="1200" cap="none" spc="0" normalizeH="0" baseline="0" noProof="0" dirty="0" err="1">
                <a:ln>
                  <a:noFill/>
                </a:ln>
                <a:solidFill>
                  <a:srgbClr val="FF0000"/>
                </a:solidFill>
                <a:effectLst/>
                <a:uLnTx/>
                <a:uFillTx/>
                <a:latin typeface="+mn-lt"/>
                <a:ea typeface="+mn-ea"/>
                <a:cs typeface="+mn-cs"/>
              </a:rPr>
              <a:t>cố</a:t>
            </a:r>
            <a:r>
              <a:rPr kumimoji="0" lang="en-US" sz="3600" b="1" i="0" u="sng" strike="noStrike" kern="1200" cap="none" spc="0" normalizeH="0" baseline="0" noProof="0" dirty="0">
                <a:ln>
                  <a:noFill/>
                </a:ln>
                <a:solidFill>
                  <a:srgbClr val="FF0000"/>
                </a:solidFill>
                <a:effectLst/>
                <a:uLnTx/>
                <a:uFillTx/>
                <a:latin typeface="+mn-lt"/>
                <a:ea typeface="+mn-ea"/>
                <a:cs typeface="+mn-cs"/>
              </a:rPr>
              <a:t> </a:t>
            </a:r>
            <a:r>
              <a:rPr kumimoji="0" lang="en-US" sz="3600" b="1" i="0" u="sng" strike="noStrike" kern="1200" cap="none" spc="0" normalizeH="0" baseline="0" noProof="0" dirty="0" err="1">
                <a:ln>
                  <a:noFill/>
                </a:ln>
                <a:solidFill>
                  <a:srgbClr val="FF0000"/>
                </a:solidFill>
                <a:effectLst/>
                <a:uLnTx/>
                <a:uFillTx/>
                <a:latin typeface="+mn-lt"/>
                <a:ea typeface="+mn-ea"/>
                <a:cs typeface="+mn-cs"/>
              </a:rPr>
              <a:t>kiến</a:t>
            </a:r>
            <a:r>
              <a:rPr kumimoji="0" lang="en-US" sz="3600" b="1" i="0" u="sng" strike="noStrike" kern="1200" cap="none" spc="0" normalizeH="0" baseline="0" noProof="0" dirty="0">
                <a:ln>
                  <a:noFill/>
                </a:ln>
                <a:solidFill>
                  <a:srgbClr val="FF0000"/>
                </a:solidFill>
                <a:effectLst/>
                <a:uLnTx/>
                <a:uFillTx/>
                <a:latin typeface="+mn-lt"/>
                <a:ea typeface="+mn-ea"/>
                <a:cs typeface="+mn-cs"/>
              </a:rPr>
              <a:t> </a:t>
            </a:r>
            <a:r>
              <a:rPr kumimoji="0" lang="en-US" sz="3600" b="1" i="0" u="sng" strike="noStrike" kern="1200" cap="none" spc="0" normalizeH="0" baseline="0" noProof="0" dirty="0" err="1">
                <a:ln>
                  <a:noFill/>
                </a:ln>
                <a:solidFill>
                  <a:srgbClr val="FF0000"/>
                </a:solidFill>
                <a:effectLst/>
                <a:uLnTx/>
                <a:uFillTx/>
                <a:latin typeface="+mn-lt"/>
                <a:ea typeface="+mn-ea"/>
                <a:cs typeface="+mn-cs"/>
              </a:rPr>
              <a:t>thức</a:t>
            </a:r>
            <a:r>
              <a:rPr kumimoji="0" lang="en-US" sz="3600" b="1" i="0" u="sng" strike="noStrike" kern="1200" cap="none" spc="0" normalizeH="0" baseline="0" noProof="0" dirty="0">
                <a:ln>
                  <a:noFill/>
                </a:ln>
                <a:solidFill>
                  <a:srgbClr val="FF0000"/>
                </a:solidFill>
                <a:effectLst/>
                <a:uLnTx/>
                <a:uFillTx/>
                <a:latin typeface="+mn-lt"/>
                <a:ea typeface="+mn-ea"/>
                <a:cs typeface="+mn-cs"/>
              </a:rPr>
              <a:t>:</a:t>
            </a:r>
            <a:endParaRPr kumimoji="0" lang="en-US" sz="3600" b="1" i="0" u="sng"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21"/>
                                        </p:tgtEl>
                                        <p:attrNameLst>
                                          <p:attrName>style.visibility</p:attrName>
                                        </p:attrNameLst>
                                      </p:cBhvr>
                                      <p:to>
                                        <p:strVal val="visible"/>
                                      </p:to>
                                    </p:set>
                                    <p:animEffect transition="in" filter="wipe(left)">
                                      <p:cBhvr>
                                        <p:cTn id="12" dur="500"/>
                                        <p:tgtEl>
                                          <p:spTgt spid="215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24"/>
                                        </p:tgtEl>
                                        <p:attrNameLst>
                                          <p:attrName>style.visibility</p:attrName>
                                        </p:attrNameLst>
                                      </p:cBhvr>
                                      <p:to>
                                        <p:strVal val="visible"/>
                                      </p:to>
                                    </p:set>
                                    <p:animEffect transition="in" filter="wipe(left)">
                                      <p:cBhvr>
                                        <p:cTn id="17" dur="500"/>
                                        <p:tgtEl>
                                          <p:spTgt spid="215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23"/>
                                        </p:tgtEl>
                                        <p:attrNameLst>
                                          <p:attrName>style.visibility</p:attrName>
                                        </p:attrNameLst>
                                      </p:cBhvr>
                                      <p:to>
                                        <p:strVal val="visible"/>
                                      </p:to>
                                    </p:set>
                                    <p:animEffect transition="in" filter="wipe(left)">
                                      <p:cBhvr>
                                        <p:cTn id="22" dur="500"/>
                                        <p:tgtEl>
                                          <p:spTgt spid="215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22"/>
                                        </p:tgtEl>
                                        <p:attrNameLst>
                                          <p:attrName>style.visibility</p:attrName>
                                        </p:attrNameLst>
                                      </p:cBhvr>
                                      <p:to>
                                        <p:strVal val="visible"/>
                                      </p:to>
                                    </p:set>
                                    <p:animEffect transition="in" filter="wipe(left)">
                                      <p:cBhvr>
                                        <p:cTn id="27" dur="500"/>
                                        <p:tgtEl>
                                          <p:spTgt spid="215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1"/>
                                        </p:tgtEl>
                                        <p:attrNameLst>
                                          <p:attrName>style.visibility</p:attrName>
                                        </p:attrNameLst>
                                      </p:cBhvr>
                                      <p:to>
                                        <p:strVal val="visible"/>
                                      </p:to>
                                    </p:set>
                                    <p:animEffect transition="in" filter="wipe(left)">
                                      <p:cBhvr>
                                        <p:cTn id="32" dur="500"/>
                                        <p:tgtEl>
                                          <p:spTgt spid="215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3"/>
                                        </p:tgtEl>
                                        <p:attrNameLst>
                                          <p:attrName>style.visibility</p:attrName>
                                        </p:attrNameLst>
                                      </p:cBhvr>
                                      <p:to>
                                        <p:strVal val="visible"/>
                                      </p:to>
                                    </p:set>
                                    <p:animEffect transition="in" filter="wipe(left)">
                                      <p:cBhvr>
                                        <p:cTn id="42" dur="500"/>
                                        <p:tgtEl>
                                          <p:spTgt spid="215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2"/>
                                        </p:tgtEl>
                                        <p:attrNameLst>
                                          <p:attrName>style.visibility</p:attrName>
                                        </p:attrNameLst>
                                      </p:cBhvr>
                                      <p:to>
                                        <p:strVal val="visible"/>
                                      </p:to>
                                    </p:set>
                                    <p:animEffect transition="in" filter="wipe(left)">
                                      <p:cBhvr>
                                        <p:cTn id="47" dur="500"/>
                                        <p:tgtEl>
                                          <p:spTgt spid="215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1515"/>
                                        </p:tgtEl>
                                        <p:attrNameLst>
                                          <p:attrName>style.visibility</p:attrName>
                                        </p:attrNameLst>
                                      </p:cBhvr>
                                      <p:to>
                                        <p:strVal val="visible"/>
                                      </p:to>
                                    </p:set>
                                    <p:animEffect transition="in" filter="wipe(right)">
                                      <p:cBhvr>
                                        <p:cTn id="52" dur="500"/>
                                        <p:tgtEl>
                                          <p:spTgt spid="215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1520"/>
                                        </p:tgtEl>
                                        <p:attrNameLst>
                                          <p:attrName>style.visibility</p:attrName>
                                        </p:attrNameLst>
                                      </p:cBhvr>
                                      <p:to>
                                        <p:strVal val="visible"/>
                                      </p:to>
                                    </p:set>
                                    <p:animEffect transition="in" filter="wipe(right)">
                                      <p:cBhvr>
                                        <p:cTn id="57" dur="500"/>
                                        <p:tgtEl>
                                          <p:spTgt spid="215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1518"/>
                                        </p:tgtEl>
                                        <p:attrNameLst>
                                          <p:attrName>style.visibility</p:attrName>
                                        </p:attrNameLst>
                                      </p:cBhvr>
                                      <p:to>
                                        <p:strVal val="visible"/>
                                      </p:to>
                                    </p:set>
                                    <p:animEffect transition="in" filter="wipe(right)">
                                      <p:cBhvr>
                                        <p:cTn id="67" dur="500"/>
                                        <p:tgtEl>
                                          <p:spTgt spid="215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1517"/>
                                        </p:tgtEl>
                                        <p:attrNameLst>
                                          <p:attrName>style.visibility</p:attrName>
                                        </p:attrNameLst>
                                      </p:cBhvr>
                                      <p:to>
                                        <p:strVal val="visible"/>
                                      </p:to>
                                    </p:set>
                                    <p:animEffect transition="in" filter="wipe(right)">
                                      <p:cBhvr>
                                        <p:cTn id="72" dur="500"/>
                                        <p:tgtEl>
                                          <p:spTgt spid="2151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1516"/>
                                        </p:tgtEl>
                                        <p:attrNameLst>
                                          <p:attrName>style.visibility</p:attrName>
                                        </p:attrNameLst>
                                      </p:cBhvr>
                                      <p:to>
                                        <p:strVal val="visible"/>
                                      </p:to>
                                    </p:set>
                                    <p:animEffect transition="in" filter="wipe(right)">
                                      <p:cBhvr>
                                        <p:cTn id="77" dur="500"/>
                                        <p:tgtEl>
                                          <p:spTgt spid="215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1509"/>
                                        </p:tgtEl>
                                        <p:attrNameLst>
                                          <p:attrName>style.visibility</p:attrName>
                                        </p:attrNameLst>
                                      </p:cBhvr>
                                      <p:to>
                                        <p:strVal val="visible"/>
                                      </p:to>
                                    </p:set>
                                    <p:animEffect transition="in" filter="wipe(right)">
                                      <p:cBhvr>
                                        <p:cTn id="82" dur="500"/>
                                        <p:tgtEl>
                                          <p:spTgt spid="2150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21510"/>
                                        </p:tgtEl>
                                        <p:attrNameLst>
                                          <p:attrName>style.visibility</p:attrName>
                                        </p:attrNameLst>
                                      </p:cBhvr>
                                      <p:to>
                                        <p:strVal val="visible"/>
                                      </p:to>
                                    </p:set>
                                    <p:animEffect transition="in" filter="wipe(right)">
                                      <p:cBhvr>
                                        <p:cTn id="8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4114800" y="609600"/>
            <a:ext cx="5029200" cy="5257800"/>
            <a:chOff x="3264" y="2112"/>
            <a:chExt cx="2496" cy="2208"/>
          </a:xfrm>
        </p:grpSpPr>
        <p:pic>
          <p:nvPicPr>
            <p:cNvPr id="31746" name="Picture 5" descr="SGK-Sinh-7-hinh-46.5.jpg"/>
            <p:cNvPicPr>
              <a:picLocks noChangeAspect="1"/>
            </p:cNvPicPr>
            <p:nvPr/>
          </p:nvPicPr>
          <p:blipFill>
            <a:blip r:embed="rId1"/>
            <a:stretch>
              <a:fillRect/>
            </a:stretch>
          </p:blipFill>
          <p:spPr>
            <a:xfrm>
              <a:off x="3264" y="2112"/>
              <a:ext cx="2496" cy="2208"/>
            </a:xfrm>
            <a:prstGeom prst="rect">
              <a:avLst/>
            </a:prstGeom>
            <a:noFill/>
            <a:ln w="9525">
              <a:noFill/>
            </a:ln>
          </p:spPr>
        </p:pic>
        <p:grpSp>
          <p:nvGrpSpPr>
            <p:cNvPr id="31747" name="Group 6"/>
            <p:cNvGrpSpPr/>
            <p:nvPr/>
          </p:nvGrpSpPr>
          <p:grpSpPr>
            <a:xfrm>
              <a:off x="3639" y="4096"/>
              <a:ext cx="830" cy="96"/>
              <a:chOff x="3552" y="3408"/>
              <a:chExt cx="864" cy="144"/>
            </a:xfrm>
          </p:grpSpPr>
          <p:sp>
            <p:nvSpPr>
              <p:cNvPr id="31749" name="Line 8"/>
              <p:cNvSpPr/>
              <p:nvPr/>
            </p:nvSpPr>
            <p:spPr>
              <a:xfrm>
                <a:off x="3552" y="3408"/>
                <a:ext cx="864" cy="0"/>
              </a:xfrm>
              <a:prstGeom prst="line">
                <a:avLst/>
              </a:prstGeom>
              <a:ln w="28575" cap="rnd" cmpd="sng">
                <a:solidFill>
                  <a:srgbClr val="0000FF"/>
                </a:solidFill>
                <a:prstDash val="sysDot"/>
                <a:round/>
                <a:headEnd type="none" w="med" len="med"/>
                <a:tailEnd type="none" w="med" len="med"/>
              </a:ln>
            </p:spPr>
          </p:sp>
          <p:sp>
            <p:nvSpPr>
              <p:cNvPr id="31750" name="Line 9"/>
              <p:cNvSpPr/>
              <p:nvPr/>
            </p:nvSpPr>
            <p:spPr>
              <a:xfrm>
                <a:off x="3552" y="3552"/>
                <a:ext cx="864" cy="0"/>
              </a:xfrm>
              <a:prstGeom prst="line">
                <a:avLst/>
              </a:prstGeom>
              <a:ln w="9525" cap="flat" cmpd="sng">
                <a:solidFill>
                  <a:srgbClr val="FF0066"/>
                </a:solidFill>
                <a:prstDash val="solid"/>
                <a:round/>
                <a:headEnd type="none" w="med" len="med"/>
                <a:tailEnd type="triangle" w="med" len="med"/>
              </a:ln>
            </p:spPr>
          </p:sp>
        </p:grpSp>
      </p:grpSp>
      <p:sp>
        <p:nvSpPr>
          <p:cNvPr id="37898" name="Text Box 10"/>
          <p:cNvSpPr txBox="1"/>
          <p:nvPr/>
        </p:nvSpPr>
        <p:spPr>
          <a:xfrm>
            <a:off x="304800" y="800100"/>
            <a:ext cx="3962400" cy="4838700"/>
          </a:xfrm>
          <a:prstGeom prst="rect">
            <a:avLst/>
          </a:prstGeom>
          <a:noFill/>
          <a:ln w="9525">
            <a:noFill/>
          </a:ln>
        </p:spPr>
        <p:txBody>
          <a:bodyPr anchor="t">
            <a:spAutoFit/>
          </a:bodyPr>
          <a:p>
            <a:pPr>
              <a:spcBef>
                <a:spcPct val="50000"/>
              </a:spcBef>
            </a:pPr>
            <a:r>
              <a:rPr lang="en-US" altLang="en-US" b="1" dirty="0">
                <a:latin typeface="Arial" panose="020B0604020202020204" pitchFamily="34" charset="0"/>
                <a:sym typeface="Wingdings" panose="05000000000000000000" pitchFamily="2" charset="2"/>
              </a:rPr>
              <a:t></a:t>
            </a:r>
            <a:r>
              <a:rPr lang="en-US" altLang="en-US" dirty="0">
                <a:latin typeface="Arial" panose="020B0604020202020204" pitchFamily="34" charset="0"/>
              </a:rPr>
              <a:t> </a:t>
            </a:r>
            <a:r>
              <a:rPr lang="en-US" altLang="en-US" sz="2400" dirty="0">
                <a:latin typeface="Times New Roman" panose="02020603050405020304" pitchFamily="18" charset="0"/>
              </a:rPr>
              <a:t>Quan sát tranh 46.5 và trả lời câu hỏi sau:</a:t>
            </a:r>
            <a:endParaRPr lang="en-US" altLang="en-US" sz="2400" dirty="0">
              <a:latin typeface="Times New Roman" panose="02020603050405020304" pitchFamily="18" charset="0"/>
            </a:endParaRPr>
          </a:p>
          <a:p>
            <a:pPr>
              <a:spcBef>
                <a:spcPct val="50000"/>
              </a:spcBef>
            </a:pPr>
            <a:r>
              <a:rPr lang="en-US" altLang="en-US" sz="2400" dirty="0">
                <a:latin typeface="Times New Roman" panose="02020603050405020304" pitchFamily="18" charset="0"/>
              </a:rPr>
              <a:t>Thỏ chạy không dai sức bằng thú ăn thịt song một số trường hợp vẫn thoát khỏi nanh vuốt của thú ăn thịt?</a:t>
            </a:r>
            <a:endParaRPr lang="en-US" altLang="en-US" sz="2400" dirty="0">
              <a:latin typeface="Times New Roman" panose="02020603050405020304" pitchFamily="18" charset="0"/>
            </a:endParaRPr>
          </a:p>
          <a:p>
            <a:pPr>
              <a:spcBef>
                <a:spcPct val="50000"/>
              </a:spcBef>
            </a:pPr>
            <a:r>
              <a:rPr lang="en-US" altLang="en-US" dirty="0">
                <a:solidFill>
                  <a:srgbClr val="0000FF"/>
                </a:solidFill>
                <a:latin typeface="Arial" panose="020B0604020202020204" pitchFamily="34" charset="0"/>
                <a:sym typeface="Wingdings" panose="05000000000000000000" pitchFamily="2" charset="2"/>
              </a:rPr>
              <a:t></a:t>
            </a:r>
            <a:r>
              <a:rPr lang="en-US" altLang="en-US" dirty="0">
                <a:latin typeface="Arial" panose="020B0604020202020204" pitchFamily="34" charset="0"/>
              </a:rPr>
              <a:t> </a:t>
            </a:r>
            <a:r>
              <a:rPr lang="en-US" altLang="en-US" sz="2400" dirty="0">
                <a:solidFill>
                  <a:srgbClr val="0000FF"/>
                </a:solidFill>
                <a:latin typeface="Times New Roman" panose="02020603050405020304" pitchFamily="18" charset="0"/>
              </a:rPr>
              <a:t>Khi bị rượt đuổi thỏ chạy theo hình chữ Z, còn thú ăn thịt chạy theo kiểu rượt đuổi nên dễ mất đà lao theo hướng khác, khi đó thỏ lẩn vào bụi rậm trốn thoát.</a:t>
            </a:r>
            <a:endParaRPr lang="en-US" altLang="en-US" sz="2400" dirty="0">
              <a:solidFill>
                <a:srgbClr val="0000FF"/>
              </a:solidFill>
              <a:latin typeface="Times New Roman" panose="02020603050405020304" pitchFamily="18" charset="0"/>
            </a:endParaRPr>
          </a:p>
        </p:txBody>
      </p:sp>
      <p:sp>
        <p:nvSpPr>
          <p:cNvPr id="31752" name="Rectangle 11">
            <a:hlinkClick r:id="rId2" action="ppaction://hlinksldjump"/>
          </p:cNvPr>
          <p:cNvSpPr/>
          <p:nvPr/>
        </p:nvSpPr>
        <p:spPr>
          <a:xfrm>
            <a:off x="8077200" y="6324600"/>
            <a:ext cx="304800" cy="304800"/>
          </a:xfrm>
          <a:prstGeom prst="rect">
            <a:avLst/>
          </a:prstGeom>
          <a:solidFill>
            <a:srgbClr val="FF00FF"/>
          </a:solidFill>
          <a:ln w="9525" cap="flat" cmpd="sng">
            <a:solidFill>
              <a:schemeClr val="tx1"/>
            </a:solidFill>
            <a:prstDash val="solid"/>
            <a:miter/>
            <a:headEnd type="none" w="med" len="med"/>
            <a:tailEnd type="none" w="med" len="med"/>
          </a:ln>
        </p:spPr>
        <p:txBody>
          <a:bodyPr wrap="none" anchor="ctr"/>
          <a:p>
            <a:endParaRPr lang="en-US" alt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8">
                                            <p:txEl>
                                              <p:charRg st="0" end="46"/>
                                            </p:txEl>
                                          </p:spTgt>
                                        </p:tgtEl>
                                        <p:attrNameLst>
                                          <p:attrName>style.visibility</p:attrName>
                                        </p:attrNameLst>
                                      </p:cBhvr>
                                      <p:to>
                                        <p:strVal val="visible"/>
                                      </p:to>
                                    </p:set>
                                    <p:anim calcmode="lin" valueType="num">
                                      <p:cBhvr additive="base">
                                        <p:cTn id="7" dur="500" fill="hold"/>
                                        <p:tgtEl>
                                          <p:spTgt spid="37898">
                                            <p:txEl>
                                              <p:charRg st="0" end="4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8">
                                            <p:txEl>
                                              <p:charRg st="0" end="4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98">
                                            <p:txEl>
                                              <p:charRg st="46" end="151"/>
                                            </p:txEl>
                                          </p:spTgt>
                                        </p:tgtEl>
                                        <p:attrNameLst>
                                          <p:attrName>style.visibility</p:attrName>
                                        </p:attrNameLst>
                                      </p:cBhvr>
                                      <p:to>
                                        <p:strVal val="visible"/>
                                      </p:to>
                                    </p:set>
                                    <p:anim calcmode="lin" valueType="num">
                                      <p:cBhvr additive="base">
                                        <p:cTn id="18" dur="500" fill="hold"/>
                                        <p:tgtEl>
                                          <p:spTgt spid="37898">
                                            <p:txEl>
                                              <p:charRg st="46" end="15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8">
                                            <p:txEl>
                                              <p:charRg st="46" end="15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898">
                                            <p:txEl>
                                              <p:charRg st="151" end="311"/>
                                            </p:txEl>
                                          </p:spTgt>
                                        </p:tgtEl>
                                        <p:attrNameLst>
                                          <p:attrName>style.visibility</p:attrName>
                                        </p:attrNameLst>
                                      </p:cBhvr>
                                      <p:to>
                                        <p:strVal val="visible"/>
                                      </p:to>
                                    </p:set>
                                    <p:anim calcmode="lin" valueType="num">
                                      <p:cBhvr additive="base">
                                        <p:cTn id="24" dur="1000" fill="hold"/>
                                        <p:tgtEl>
                                          <p:spTgt spid="37898">
                                            <p:txEl>
                                              <p:charRg st="151" end="31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7898">
                                            <p:txEl>
                                              <p:charRg st="151" end="3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698" name="Text Box 4"/>
          <p:cNvSpPr txBox="1"/>
          <p:nvPr/>
        </p:nvSpPr>
        <p:spPr>
          <a:xfrm>
            <a:off x="3048000" y="1219200"/>
            <a:ext cx="5181600" cy="2492375"/>
          </a:xfrm>
          <a:prstGeom prst="rect">
            <a:avLst/>
          </a:prstGeom>
          <a:noFill/>
          <a:ln w="9525">
            <a:noFill/>
          </a:ln>
        </p:spPr>
        <p:txBody>
          <a:bodyPr anchor="t">
            <a:spAutoFit/>
          </a:bodyPr>
          <a:p>
            <a:pPr algn="ctr">
              <a:spcBef>
                <a:spcPct val="50000"/>
              </a:spcBef>
            </a:pPr>
            <a:r>
              <a:rPr lang="en-US" altLang="en-US" sz="2400" b="1" u="sng" dirty="0">
                <a:solidFill>
                  <a:srgbClr val="0000FF"/>
                </a:solidFill>
                <a:latin typeface="Times New Roman" panose="02020603050405020304" pitchFamily="18" charset="0"/>
              </a:rPr>
              <a:t>Dặn dò:</a:t>
            </a:r>
            <a:endParaRPr lang="en-US" altLang="en-US" sz="2400" b="1" u="sng" dirty="0">
              <a:solidFill>
                <a:srgbClr val="0000FF"/>
              </a:solidFill>
              <a:latin typeface="Times New Roman" panose="02020603050405020304" pitchFamily="18" charset="0"/>
            </a:endParaRPr>
          </a:p>
          <a:p>
            <a:pPr>
              <a:spcBef>
                <a:spcPct val="50000"/>
              </a:spcBef>
              <a:buChar char="-"/>
            </a:pPr>
            <a:r>
              <a:rPr lang="en-US" altLang="en-US" sz="2200" dirty="0">
                <a:solidFill>
                  <a:srgbClr val="0000FF"/>
                </a:solidFill>
                <a:latin typeface="Times New Roman" panose="02020603050405020304" pitchFamily="18" charset="0"/>
              </a:rPr>
              <a:t> Học bài.</a:t>
            </a:r>
            <a:endParaRPr lang="en-US" altLang="en-US" sz="2200" dirty="0">
              <a:solidFill>
                <a:srgbClr val="0000FF"/>
              </a:solidFill>
              <a:latin typeface="Times New Roman" panose="02020603050405020304" pitchFamily="18" charset="0"/>
            </a:endParaRPr>
          </a:p>
          <a:p>
            <a:pPr>
              <a:spcBef>
                <a:spcPct val="50000"/>
              </a:spcBef>
              <a:buChar char="-"/>
            </a:pPr>
            <a:r>
              <a:rPr lang="en-US" altLang="en-US" sz="2200" dirty="0">
                <a:solidFill>
                  <a:srgbClr val="0000FF"/>
                </a:solidFill>
                <a:latin typeface="Times New Roman" panose="02020603050405020304" pitchFamily="18" charset="0"/>
              </a:rPr>
              <a:t> Đọc phần “Em có biết”.</a:t>
            </a:r>
            <a:endParaRPr lang="en-US" altLang="en-US" sz="2200" dirty="0">
              <a:solidFill>
                <a:srgbClr val="0000FF"/>
              </a:solidFill>
              <a:latin typeface="Times New Roman" panose="02020603050405020304" pitchFamily="18" charset="0"/>
            </a:endParaRPr>
          </a:p>
          <a:p>
            <a:pPr>
              <a:spcBef>
                <a:spcPct val="50000"/>
              </a:spcBef>
              <a:buChar char="-"/>
            </a:pPr>
            <a:r>
              <a:rPr lang="en-US" altLang="en-US" sz="2200" dirty="0">
                <a:solidFill>
                  <a:srgbClr val="0000FF"/>
                </a:solidFill>
                <a:latin typeface="Times New Roman" panose="02020603050405020304" pitchFamily="18" charset="0"/>
              </a:rPr>
              <a:t> Xem trước bài 48, 49, 50</a:t>
            </a:r>
            <a:endParaRPr lang="en-US" altLang="en-US" sz="2200" dirty="0">
              <a:solidFill>
                <a:srgbClr val="0000FF"/>
              </a:solidFill>
              <a:latin typeface="Times New Roman" panose="02020603050405020304" pitchFamily="18" charset="0"/>
            </a:endParaRPr>
          </a:p>
          <a:p>
            <a:pPr>
              <a:spcBef>
                <a:spcPct val="50000"/>
              </a:spcBef>
              <a:buChar char="-"/>
            </a:pPr>
            <a:endParaRPr lang="en-US" altLang="en-US" sz="2200" dirty="0">
              <a:solidFill>
                <a:srgbClr val="0000FF"/>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WordArt 2"/>
          <p:cNvSpPr>
            <a:spLocks noTextEdit="1"/>
          </p:cNvSpPr>
          <p:nvPr/>
        </p:nvSpPr>
        <p:spPr>
          <a:xfrm>
            <a:off x="228600" y="990600"/>
            <a:ext cx="8534400" cy="2133600"/>
          </a:xfrm>
          <a:prstGeom prst="rect">
            <a:avLst/>
          </a:prstGeom>
        </p:spPr>
        <p:txBody>
          <a:bodyPr wrap="none" fromWordArt="1">
            <a:prstTxWarp prst="textPlain">
              <a:avLst>
                <a:gd name="adj" fmla="val 50000"/>
              </a:avLst>
            </a:prstTxWarp>
            <a:normAutofit/>
          </a:bodyPr>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12700" cap="flat" cmpd="sng">
                  <a:solidFill>
                    <a:srgbClr val="0000FF"/>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alpha val="79999"/>
                    </a:srgbClr>
                  </a:outerShdw>
                </a:effectLst>
                <a:latin typeface="+mj-lt"/>
                <a:ea typeface="+mj-lt"/>
                <a:cs typeface="+mn-cs"/>
              </a:rPr>
              <a:t>LỚP THÚ (LỚP CÓ VÚ)</a:t>
            </a:r>
            <a:endParaRPr kumimoji="0" lang="en-US" sz="3600" b="1" i="0" u="none" strike="noStrike" kern="1200" cap="none" spc="0" normalizeH="0" baseline="0" noProof="1">
              <a:ln w="12700" cap="flat" cmpd="sng">
                <a:solidFill>
                  <a:srgbClr val="0000FF"/>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alpha val="79999"/>
                  </a:srgbClr>
                </a:outerShdw>
              </a:effectLst>
              <a:latin typeface="+mj-lt"/>
              <a:ea typeface="+mj-lt"/>
              <a:cs typeface="+mn-cs"/>
            </a:endParaRPr>
          </a:p>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12700" cap="flat" cmpd="sng">
                  <a:solidFill>
                    <a:srgbClr val="0000FF"/>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alpha val="79999"/>
                    </a:srgbClr>
                  </a:outerShdw>
                </a:effectLst>
                <a:latin typeface="+mj-lt"/>
                <a:ea typeface="+mj-lt"/>
                <a:cs typeface="+mn-cs"/>
              </a:rPr>
              <a:t>TIẾT 46: THỎ</a:t>
            </a:r>
            <a:endParaRPr kumimoji="0" lang="en-US" sz="3600" b="1" i="0" u="none" strike="noStrike" kern="1200" cap="none" spc="0" normalizeH="0" baseline="0" noProof="1">
              <a:ln w="12700" cap="flat" cmpd="sng">
                <a:solidFill>
                  <a:srgbClr val="0000FF"/>
                </a:solidFill>
                <a:prstDash val="solid"/>
                <a:headEnd type="none" w="med" len="med"/>
                <a:tailEnd type="none" w="med" len="med"/>
              </a:ln>
              <a:gradFill rotWithShape="1">
                <a:gsLst>
                  <a:gs pos="0">
                    <a:srgbClr val="000082">
                      <a:alpha val="100000"/>
                    </a:srgbClr>
                  </a:gs>
                  <a:gs pos="14999">
                    <a:srgbClr val="66008F">
                      <a:alpha val="100000"/>
                    </a:srgbClr>
                  </a:gs>
                  <a:gs pos="32500">
                    <a:srgbClr val="BA0066">
                      <a:alpha val="100000"/>
                    </a:srgbClr>
                  </a:gs>
                  <a:gs pos="45000">
                    <a:srgbClr val="FF0000">
                      <a:alpha val="100000"/>
                    </a:srgbClr>
                  </a:gs>
                  <a:gs pos="50000">
                    <a:srgbClr val="FF8200">
                      <a:alpha val="100000"/>
                    </a:srgbClr>
                  </a:gs>
                  <a:gs pos="55000">
                    <a:srgbClr val="FF0000">
                      <a:alpha val="100000"/>
                    </a:srgbClr>
                  </a:gs>
                  <a:gs pos="67500">
                    <a:srgbClr val="BA0066">
                      <a:alpha val="100000"/>
                    </a:srgbClr>
                  </a:gs>
                  <a:gs pos="85001">
                    <a:srgbClr val="66008F">
                      <a:alpha val="100000"/>
                    </a:srgbClr>
                  </a:gs>
                  <a:gs pos="100000">
                    <a:srgbClr val="000082">
                      <a:alpha val="100000"/>
                    </a:srgbClr>
                  </a:gs>
                </a:gsLst>
                <a:lin ang="5400000" scaled="1"/>
                <a:tileRect/>
              </a:gradFill>
              <a:effectLst>
                <a:outerShdw dist="35921" dir="2699999" sy="50000" kx="2115830" algn="bl" rotWithShape="0">
                  <a:srgbClr val="C0C0C0">
                    <a:alpha val="79999"/>
                  </a:srgbClr>
                </a:outerShdw>
              </a:effectLst>
              <a:latin typeface="+mj-lt"/>
              <a:ea typeface="+mj-lt"/>
              <a:cs typeface="+mn-cs"/>
            </a:endParaRPr>
          </a:p>
        </p:txBody>
      </p:sp>
      <p:pic>
        <p:nvPicPr>
          <p:cNvPr id="2" name="Picture 3" descr="albino_rabbit"/>
          <p:cNvPicPr>
            <a:picLocks noChangeAspect="1"/>
          </p:cNvPicPr>
          <p:nvPr/>
        </p:nvPicPr>
        <p:blipFill>
          <a:blip r:embed="rId1"/>
          <a:stretch>
            <a:fillRect/>
          </a:stretch>
        </p:blipFill>
        <p:spPr>
          <a:xfrm>
            <a:off x="2955925" y="3429000"/>
            <a:ext cx="3292475" cy="3333750"/>
          </a:xfrm>
          <a:prstGeom prst="rect">
            <a:avLst/>
          </a:prstGeom>
          <a:noFill/>
          <a:ln w="9525">
            <a:noFill/>
          </a:ln>
        </p:spPr>
      </p:pic>
      <p:pic>
        <p:nvPicPr>
          <p:cNvPr id="10243" name="Picture 4" descr="rabbit_in_grass_md_clr"/>
          <p:cNvPicPr>
            <a:picLocks noChangeAspect="1"/>
          </p:cNvPicPr>
          <p:nvPr/>
        </p:nvPicPr>
        <p:blipFill>
          <a:blip r:embed="rId2"/>
          <a:stretch>
            <a:fillRect/>
          </a:stretch>
        </p:blipFill>
        <p:spPr>
          <a:xfrm>
            <a:off x="7620000" y="5715000"/>
            <a:ext cx="1238250" cy="857250"/>
          </a:xfrm>
          <a:prstGeom prst="rect">
            <a:avLst/>
          </a:prstGeom>
          <a:noFill/>
          <a:ln w="9525">
            <a:noFill/>
          </a:ln>
        </p:spPr>
      </p:pic>
      <p:pic>
        <p:nvPicPr>
          <p:cNvPr id="10244" name="Picture 5" descr="rabbit_in_grass_md_clr"/>
          <p:cNvPicPr>
            <a:picLocks noChangeAspect="1"/>
          </p:cNvPicPr>
          <p:nvPr/>
        </p:nvPicPr>
        <p:blipFill>
          <a:blip r:embed="rId2"/>
          <a:stretch>
            <a:fillRect/>
          </a:stretch>
        </p:blipFill>
        <p:spPr>
          <a:xfrm>
            <a:off x="381000" y="6000750"/>
            <a:ext cx="1238250" cy="857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4" descr="ẻ"/>
          <p:cNvPicPr>
            <a:picLocks noChangeAspect="1"/>
          </p:cNvPicPr>
          <p:nvPr/>
        </p:nvPicPr>
        <p:blipFill>
          <a:blip r:embed="rId1"/>
          <a:stretch>
            <a:fillRect/>
          </a:stretch>
        </p:blipFill>
        <p:spPr>
          <a:xfrm>
            <a:off x="0" y="228600"/>
            <a:ext cx="3124200" cy="3200400"/>
          </a:xfrm>
          <a:prstGeom prst="rect">
            <a:avLst/>
          </a:prstGeom>
          <a:noFill/>
          <a:ln w="9525">
            <a:noFill/>
          </a:ln>
        </p:spPr>
      </p:pic>
      <p:pic>
        <p:nvPicPr>
          <p:cNvPr id="11266" name="Picture 7" descr="index"/>
          <p:cNvPicPr>
            <a:picLocks noChangeAspect="1"/>
          </p:cNvPicPr>
          <p:nvPr/>
        </p:nvPicPr>
        <p:blipFill>
          <a:blip r:embed="rId2"/>
          <a:stretch>
            <a:fillRect/>
          </a:stretch>
        </p:blipFill>
        <p:spPr>
          <a:xfrm>
            <a:off x="5943600" y="3429000"/>
            <a:ext cx="2971800" cy="2971800"/>
          </a:xfrm>
          <a:prstGeom prst="rect">
            <a:avLst/>
          </a:prstGeom>
          <a:noFill/>
          <a:ln w="9525">
            <a:noFill/>
          </a:ln>
        </p:spPr>
      </p:pic>
      <p:pic>
        <p:nvPicPr>
          <p:cNvPr id="11267" name="Picture 8" descr="jkh"/>
          <p:cNvPicPr>
            <a:picLocks noChangeAspect="1"/>
          </p:cNvPicPr>
          <p:nvPr/>
        </p:nvPicPr>
        <p:blipFill>
          <a:blip r:embed="rId3"/>
          <a:stretch>
            <a:fillRect/>
          </a:stretch>
        </p:blipFill>
        <p:spPr>
          <a:xfrm>
            <a:off x="3124200" y="3429000"/>
            <a:ext cx="2819400" cy="2971800"/>
          </a:xfrm>
          <a:prstGeom prst="rect">
            <a:avLst/>
          </a:prstGeom>
          <a:noFill/>
          <a:ln w="9525">
            <a:noFill/>
          </a:ln>
        </p:spPr>
      </p:pic>
      <p:pic>
        <p:nvPicPr>
          <p:cNvPr id="11268" name="Picture 9" descr="re"/>
          <p:cNvPicPr>
            <a:picLocks noChangeAspect="1"/>
          </p:cNvPicPr>
          <p:nvPr/>
        </p:nvPicPr>
        <p:blipFill>
          <a:blip r:embed="rId4"/>
          <a:stretch>
            <a:fillRect/>
          </a:stretch>
        </p:blipFill>
        <p:spPr>
          <a:xfrm>
            <a:off x="3124200" y="228600"/>
            <a:ext cx="2895600" cy="3200400"/>
          </a:xfrm>
          <a:prstGeom prst="rect">
            <a:avLst/>
          </a:prstGeom>
          <a:noFill/>
          <a:ln w="9525">
            <a:noFill/>
          </a:ln>
        </p:spPr>
      </p:pic>
      <p:pic>
        <p:nvPicPr>
          <p:cNvPr id="11269" name="Picture 11" descr="albino_rabbit"/>
          <p:cNvPicPr>
            <a:picLocks noChangeAspect="1"/>
          </p:cNvPicPr>
          <p:nvPr/>
        </p:nvPicPr>
        <p:blipFill>
          <a:blip r:embed="rId5"/>
          <a:stretch>
            <a:fillRect/>
          </a:stretch>
        </p:blipFill>
        <p:spPr>
          <a:xfrm>
            <a:off x="5943600" y="228600"/>
            <a:ext cx="2935288" cy="3200400"/>
          </a:xfrm>
          <a:prstGeom prst="rect">
            <a:avLst/>
          </a:prstGeom>
          <a:noFill/>
          <a:ln w="9525">
            <a:noFill/>
          </a:ln>
        </p:spPr>
      </p:pic>
      <p:pic>
        <p:nvPicPr>
          <p:cNvPr id="11270" name="Picture 18" descr="th?id=H"/>
          <p:cNvPicPr>
            <a:picLocks noChangeAspect="1"/>
          </p:cNvPicPr>
          <p:nvPr/>
        </p:nvPicPr>
        <p:blipFill>
          <a:blip r:embed="rId6"/>
          <a:stretch>
            <a:fillRect/>
          </a:stretch>
        </p:blipFill>
        <p:spPr>
          <a:xfrm>
            <a:off x="0" y="3429000"/>
            <a:ext cx="3124200" cy="2971800"/>
          </a:xfrm>
          <a:prstGeom prst="rect">
            <a:avLst/>
          </a:prstGeom>
          <a:noFill/>
          <a:ln w="9525">
            <a:noFill/>
          </a:ln>
        </p:spPr>
      </p:pic>
      <p:pic>
        <p:nvPicPr>
          <p:cNvPr id="179219" name="Picture 19" descr="albino_rabbit"/>
          <p:cNvPicPr>
            <a:picLocks noChangeAspect="1"/>
          </p:cNvPicPr>
          <p:nvPr/>
        </p:nvPicPr>
        <p:blipFill>
          <a:blip r:embed="rId5"/>
          <a:stretch>
            <a:fillRect/>
          </a:stretch>
        </p:blipFill>
        <p:spPr>
          <a:xfrm>
            <a:off x="0" y="0"/>
            <a:ext cx="9144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9219"/>
                                        </p:tgtEl>
                                        <p:attrNameLst>
                                          <p:attrName>style.visibility</p:attrName>
                                        </p:attrNameLst>
                                      </p:cBhvr>
                                      <p:to>
                                        <p:strVal val="visible"/>
                                      </p:to>
                                    </p:set>
                                    <p:animEffect transition="in" filter="diamond(in)">
                                      <p:cBhvr>
                                        <p:cTn id="7" dur="2000"/>
                                        <p:tgtEl>
                                          <p:spTgt spid="17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WordArt 2"/>
          <p:cNvSpPr>
            <a:spLocks noTextEdit="1"/>
          </p:cNvSpPr>
          <p:nvPr/>
        </p:nvSpPr>
        <p:spPr>
          <a:xfrm>
            <a:off x="1752600" y="152400"/>
            <a:ext cx="6248400" cy="685800"/>
          </a:xfrm>
          <a:prstGeom prst="rect">
            <a:avLst/>
          </a:prstGeom>
        </p:spPr>
        <p:txBody>
          <a:bodyPr wrap="none" fromWordArt="1">
            <a:prstTxWarp prst="textPlain">
              <a:avLst>
                <a:gd name="adj" fmla="val 50000"/>
              </a:avLst>
            </a:prstTxWarp>
            <a:normAutofit/>
          </a:bodyPr>
          <a:p>
            <a:pPr marL="0" marR="0" indent="0" algn="ctr" defTabSz="914400" rtl="0" eaLnBrk="0" fontAlgn="base" latinLnBrk="0" hangingPunct="0">
              <a:lnSpc>
                <a:spcPct val="100000"/>
              </a:lnSpc>
              <a:spcBef>
                <a:spcPct val="0"/>
              </a:spcBef>
              <a:spcAft>
                <a:spcPct val="0"/>
              </a:spcAft>
              <a:buClrTx/>
              <a:buSzTx/>
              <a:buFontTx/>
              <a:buNone/>
            </a:pPr>
            <a:r>
              <a:rPr kumimoji="0" lang="en-US" sz="36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Arial" panose="020B0604020202020204" pitchFamily="34" charset="0"/>
                <a:ea typeface="VNI-Times" pitchFamily="2" charset="0"/>
                <a:cs typeface="Arial" panose="020B0604020202020204" pitchFamily="34" charset="0"/>
              </a:rPr>
              <a:t>Một số giống thỏ</a:t>
            </a:r>
            <a:endParaRPr kumimoji="0" lang="en-US" sz="3600" b="1" i="1" u="none" strike="noStrike" kern="1200" cap="none" spc="0" normalizeH="0" baseline="0" noProof="1">
              <a:solidFill>
                <a:schemeClr val="tx1"/>
              </a:solidFill>
              <a:effectLst>
                <a:outerShdw blurRad="38100" dist="19050" dir="2700000" algn="tl" rotWithShape="0">
                  <a:schemeClr val="dk1">
                    <a:alpha val="40000"/>
                  </a:schemeClr>
                </a:outerShdw>
              </a:effectLst>
              <a:latin typeface="Arial" panose="020B0604020202020204" pitchFamily="34" charset="0"/>
              <a:ea typeface="VNI-Times" pitchFamily="2" charset="0"/>
              <a:cs typeface="Arial" panose="020B0604020202020204" pitchFamily="34" charset="0"/>
            </a:endParaRPr>
          </a:p>
        </p:txBody>
      </p:sp>
      <p:grpSp>
        <p:nvGrpSpPr>
          <p:cNvPr id="2" name="Group 3"/>
          <p:cNvGrpSpPr/>
          <p:nvPr/>
        </p:nvGrpSpPr>
        <p:grpSpPr>
          <a:xfrm>
            <a:off x="381000" y="1143000"/>
            <a:ext cx="2590800" cy="2595563"/>
            <a:chOff x="144" y="912"/>
            <a:chExt cx="2064" cy="2420"/>
          </a:xfrm>
        </p:grpSpPr>
        <p:pic>
          <p:nvPicPr>
            <p:cNvPr id="12291" name="Picture 4" descr="tho_cali"/>
            <p:cNvPicPr>
              <a:picLocks noChangeAspect="1"/>
            </p:cNvPicPr>
            <p:nvPr/>
          </p:nvPicPr>
          <p:blipFill>
            <a:blip r:embed="rId1"/>
            <a:stretch>
              <a:fillRect/>
            </a:stretch>
          </p:blipFill>
          <p:spPr>
            <a:xfrm>
              <a:off x="144" y="912"/>
              <a:ext cx="2064" cy="1546"/>
            </a:xfrm>
            <a:prstGeom prst="rect">
              <a:avLst/>
            </a:prstGeom>
            <a:noFill/>
            <a:ln w="9525">
              <a:noFill/>
            </a:ln>
          </p:spPr>
        </p:pic>
        <p:sp>
          <p:nvSpPr>
            <p:cNvPr id="14356" name="Text Box 5"/>
            <p:cNvSpPr txBox="1">
              <a:spLocks noChangeArrowheads="1"/>
            </p:cNvSpPr>
            <p:nvPr/>
          </p:nvSpPr>
          <p:spPr bwMode="auto">
            <a:xfrm>
              <a:off x="384" y="2450"/>
              <a:ext cx="1584"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Califonia</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endParaRPr kumimoji="0" lang="en-US" altLang="en-US" sz="2800" b="1" i="0" u="none" strike="noStrike" kern="1200" cap="none" spc="0" normalizeH="0" baseline="0" noProof="0" dirty="0">
                <a:ln>
                  <a:noFill/>
                </a:ln>
                <a:solidFill>
                  <a:schemeClr val="tx1"/>
                </a:solidFill>
                <a:effectLst/>
                <a:uLnTx/>
                <a:uFillTx/>
                <a:latin typeface="+mj-lt"/>
                <a:ea typeface="+mn-ea"/>
                <a:cs typeface="+mn-cs"/>
              </a:endParaRPr>
            </a:p>
          </p:txBody>
        </p:sp>
      </p:grpSp>
      <p:grpSp>
        <p:nvGrpSpPr>
          <p:cNvPr id="3" name="Group 6"/>
          <p:cNvGrpSpPr/>
          <p:nvPr/>
        </p:nvGrpSpPr>
        <p:grpSpPr>
          <a:xfrm>
            <a:off x="6400800" y="1219200"/>
            <a:ext cx="2514600" cy="2532063"/>
            <a:chOff x="3408" y="960"/>
            <a:chExt cx="2045" cy="2450"/>
          </a:xfrm>
        </p:grpSpPr>
        <p:pic>
          <p:nvPicPr>
            <p:cNvPr id="12294" name="Picture 7" descr="tho_newzealand"/>
            <p:cNvPicPr>
              <a:picLocks noChangeAspect="1"/>
            </p:cNvPicPr>
            <p:nvPr/>
          </p:nvPicPr>
          <p:blipFill>
            <a:blip r:embed="rId2"/>
            <a:stretch>
              <a:fillRect/>
            </a:stretch>
          </p:blipFill>
          <p:spPr>
            <a:xfrm>
              <a:off x="3408" y="960"/>
              <a:ext cx="2045" cy="1530"/>
            </a:xfrm>
            <a:prstGeom prst="rect">
              <a:avLst/>
            </a:prstGeom>
            <a:noFill/>
            <a:ln w="9525">
              <a:noFill/>
            </a:ln>
          </p:spPr>
        </p:pic>
        <p:sp>
          <p:nvSpPr>
            <p:cNvPr id="14354" name="Text Box 8"/>
            <p:cNvSpPr txBox="1">
              <a:spLocks noChangeArrowheads="1"/>
            </p:cNvSpPr>
            <p:nvPr/>
          </p:nvSpPr>
          <p:spPr bwMode="auto">
            <a:xfrm>
              <a:off x="3454" y="2494"/>
              <a:ext cx="1971"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Newzealand</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endParaRPr kumimoji="0" lang="en-US" altLang="en-US" sz="2800" b="1" i="0" u="none" strike="noStrike" kern="1200" cap="none" spc="0" normalizeH="0" baseline="0" noProof="0" dirty="0">
                <a:ln>
                  <a:noFill/>
                </a:ln>
                <a:solidFill>
                  <a:schemeClr val="tx1"/>
                </a:solidFill>
                <a:effectLst/>
                <a:uLnTx/>
                <a:uFillTx/>
                <a:latin typeface="+mj-lt"/>
                <a:ea typeface="+mn-ea"/>
                <a:cs typeface="+mn-cs"/>
              </a:endParaRPr>
            </a:p>
          </p:txBody>
        </p:sp>
      </p:grpSp>
      <p:grpSp>
        <p:nvGrpSpPr>
          <p:cNvPr id="4" name="Group 9"/>
          <p:cNvGrpSpPr/>
          <p:nvPr/>
        </p:nvGrpSpPr>
        <p:grpSpPr>
          <a:xfrm>
            <a:off x="3581400" y="1198563"/>
            <a:ext cx="2438400" cy="2543175"/>
            <a:chOff x="336" y="2208"/>
            <a:chExt cx="1920" cy="2303"/>
          </a:xfrm>
        </p:grpSpPr>
        <p:pic>
          <p:nvPicPr>
            <p:cNvPr id="12297" name="Picture 10" descr="thobuom(EU)"/>
            <p:cNvPicPr>
              <a:picLocks noChangeAspect="1"/>
            </p:cNvPicPr>
            <p:nvPr/>
          </p:nvPicPr>
          <p:blipFill>
            <a:blip r:embed="rId3"/>
            <a:stretch>
              <a:fillRect/>
            </a:stretch>
          </p:blipFill>
          <p:spPr>
            <a:xfrm>
              <a:off x="336" y="2208"/>
              <a:ext cx="1920" cy="1438"/>
            </a:xfrm>
            <a:prstGeom prst="rect">
              <a:avLst/>
            </a:prstGeom>
            <a:noFill/>
            <a:ln w="9525">
              <a:noFill/>
            </a:ln>
          </p:spPr>
        </p:pic>
        <p:sp>
          <p:nvSpPr>
            <p:cNvPr id="14352" name="Text Box 11"/>
            <p:cNvSpPr txBox="1">
              <a:spLocks noChangeArrowheads="1"/>
            </p:cNvSpPr>
            <p:nvPr/>
          </p:nvSpPr>
          <p:spPr bwMode="auto">
            <a:xfrm>
              <a:off x="431" y="3647"/>
              <a:ext cx="163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B</a:t>
              </a:r>
              <a:r>
                <a:rPr kumimoji="0" lang="vi-VN"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ư</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ơm</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châu</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Âu</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a:t>
              </a:r>
              <a:endParaRPr kumimoji="0" lang="en-US" altLang="en-US" sz="2800" b="1" i="0" u="none" strike="noStrike" kern="1200" cap="none" spc="0" normalizeH="0" baseline="0" noProof="0" dirty="0">
                <a:ln>
                  <a:noFill/>
                </a:ln>
                <a:solidFill>
                  <a:schemeClr val="tx1"/>
                </a:solidFill>
                <a:effectLst/>
                <a:uLnTx/>
                <a:uFillTx/>
                <a:latin typeface="+mj-lt"/>
                <a:ea typeface="+mn-ea"/>
                <a:cs typeface="+mn-cs"/>
              </a:endParaRPr>
            </a:p>
          </p:txBody>
        </p:sp>
      </p:grpSp>
      <p:grpSp>
        <p:nvGrpSpPr>
          <p:cNvPr id="5" name="Group 12"/>
          <p:cNvGrpSpPr/>
          <p:nvPr/>
        </p:nvGrpSpPr>
        <p:grpSpPr>
          <a:xfrm>
            <a:off x="3505200" y="4038600"/>
            <a:ext cx="2514600" cy="2536825"/>
            <a:chOff x="288" y="2256"/>
            <a:chExt cx="1584" cy="1448"/>
          </a:xfrm>
        </p:grpSpPr>
        <p:pic>
          <p:nvPicPr>
            <p:cNvPr id="12300" name="Picture 13" descr="thodenvn"/>
            <p:cNvPicPr>
              <a:picLocks noChangeAspect="1"/>
            </p:cNvPicPr>
            <p:nvPr/>
          </p:nvPicPr>
          <p:blipFill>
            <a:blip r:embed="rId4"/>
            <a:stretch>
              <a:fillRect/>
            </a:stretch>
          </p:blipFill>
          <p:spPr>
            <a:xfrm>
              <a:off x="336" y="2256"/>
              <a:ext cx="1488" cy="1116"/>
            </a:xfrm>
            <a:prstGeom prst="rect">
              <a:avLst/>
            </a:prstGeom>
            <a:noFill/>
            <a:ln w="9525">
              <a:noFill/>
            </a:ln>
          </p:spPr>
        </p:pic>
        <p:sp>
          <p:nvSpPr>
            <p:cNvPr id="14350" name="Text Box 14"/>
            <p:cNvSpPr txBox="1">
              <a:spLocks noChangeArrowheads="1"/>
            </p:cNvSpPr>
            <p:nvPr/>
          </p:nvSpPr>
          <p:spPr bwMode="auto">
            <a:xfrm>
              <a:off x="288" y="3408"/>
              <a:ext cx="158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đen</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VN </a:t>
              </a:r>
              <a:endParaRPr kumimoji="0" lang="en-US" altLang="en-US" sz="2800" b="1" i="0" u="none" strike="noStrike" kern="1200" cap="none" spc="0" normalizeH="0" baseline="0" noProof="0" dirty="0">
                <a:ln>
                  <a:noFill/>
                </a:ln>
                <a:solidFill>
                  <a:schemeClr val="tx1"/>
                </a:solidFill>
                <a:effectLst/>
                <a:uLnTx/>
                <a:uFillTx/>
                <a:latin typeface="+mj-lt"/>
                <a:ea typeface="+mn-ea"/>
                <a:cs typeface="+mn-cs"/>
              </a:endParaRPr>
            </a:p>
          </p:txBody>
        </p:sp>
      </p:grpSp>
      <p:grpSp>
        <p:nvGrpSpPr>
          <p:cNvPr id="6" name="Group 15"/>
          <p:cNvGrpSpPr/>
          <p:nvPr/>
        </p:nvGrpSpPr>
        <p:grpSpPr>
          <a:xfrm>
            <a:off x="304800" y="4038600"/>
            <a:ext cx="2667000" cy="3011488"/>
            <a:chOff x="2064" y="2544"/>
            <a:chExt cx="1680" cy="1897"/>
          </a:xfrm>
        </p:grpSpPr>
        <p:pic>
          <p:nvPicPr>
            <p:cNvPr id="12303" name="Picture 16" descr="tholopAnh"/>
            <p:cNvPicPr>
              <a:picLocks noChangeAspect="1"/>
            </p:cNvPicPr>
            <p:nvPr/>
          </p:nvPicPr>
          <p:blipFill>
            <a:blip r:embed="rId5"/>
            <a:stretch>
              <a:fillRect/>
            </a:stretch>
          </p:blipFill>
          <p:spPr>
            <a:xfrm>
              <a:off x="2064" y="2544"/>
              <a:ext cx="1680" cy="1258"/>
            </a:xfrm>
            <a:prstGeom prst="rect">
              <a:avLst/>
            </a:prstGeom>
            <a:noFill/>
            <a:ln w="9525">
              <a:noFill/>
            </a:ln>
          </p:spPr>
        </p:pic>
        <p:sp>
          <p:nvSpPr>
            <p:cNvPr id="14348" name="Text Box 17"/>
            <p:cNvSpPr txBox="1">
              <a:spLocks noChangeArrowheads="1"/>
            </p:cNvSpPr>
            <p:nvPr/>
          </p:nvSpPr>
          <p:spPr bwMode="auto">
            <a:xfrm>
              <a:off x="2112" y="3840"/>
              <a:ext cx="158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n-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n-lt"/>
                  <a:ea typeface="MS PGothic" panose="020B0600070205080204" pitchFamily="34" charset="-128"/>
                  <a:cs typeface="+mn-cs"/>
                </a:rPr>
                <a:t> Lop (Anh)</a:t>
              </a:r>
              <a:endParaRPr kumimoji="0" lang="en-US" altLang="en-US" sz="2800" b="1" i="0" u="none" strike="noStrike" kern="1200" cap="none" spc="0" normalizeH="0" baseline="0" noProof="0" dirty="0">
                <a:ln>
                  <a:noFill/>
                </a:ln>
                <a:solidFill>
                  <a:schemeClr val="tx1"/>
                </a:solidFill>
                <a:effectLst/>
                <a:uLnTx/>
                <a:uFillTx/>
                <a:latin typeface="+mn-lt"/>
                <a:ea typeface="+mn-ea"/>
                <a:cs typeface="+mn-cs"/>
              </a:endParaRPr>
            </a:p>
          </p:txBody>
        </p:sp>
      </p:grpSp>
      <p:grpSp>
        <p:nvGrpSpPr>
          <p:cNvPr id="7" name="Group 18"/>
          <p:cNvGrpSpPr/>
          <p:nvPr/>
        </p:nvGrpSpPr>
        <p:grpSpPr>
          <a:xfrm>
            <a:off x="6400800" y="4038600"/>
            <a:ext cx="2514600" cy="2547938"/>
            <a:chOff x="4032" y="2496"/>
            <a:chExt cx="1584" cy="1510"/>
          </a:xfrm>
        </p:grpSpPr>
        <p:pic>
          <p:nvPicPr>
            <p:cNvPr id="12306" name="Picture 19" descr="thoxamvn"/>
            <p:cNvPicPr>
              <a:picLocks noChangeAspect="1"/>
            </p:cNvPicPr>
            <p:nvPr/>
          </p:nvPicPr>
          <p:blipFill>
            <a:blip r:embed="rId6"/>
            <a:stretch>
              <a:fillRect/>
            </a:stretch>
          </p:blipFill>
          <p:spPr>
            <a:xfrm>
              <a:off x="4032" y="2496"/>
              <a:ext cx="1584" cy="1188"/>
            </a:xfrm>
            <a:prstGeom prst="rect">
              <a:avLst/>
            </a:prstGeom>
            <a:noFill/>
            <a:ln w="9525">
              <a:noFill/>
            </a:ln>
          </p:spPr>
        </p:pic>
        <p:sp>
          <p:nvSpPr>
            <p:cNvPr id="14346" name="Text Box 20"/>
            <p:cNvSpPr txBox="1">
              <a:spLocks noChangeArrowheads="1"/>
            </p:cNvSpPr>
            <p:nvPr/>
          </p:nvSpPr>
          <p:spPr bwMode="auto">
            <a:xfrm>
              <a:off x="4032" y="3696"/>
              <a:ext cx="15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Thỏ</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a:t>
              </a:r>
              <a:r>
                <a:rPr kumimoji="0" lang="en-US" altLang="ja-JP" sz="2800" b="1" i="0" u="none" strike="noStrike" kern="1200" cap="none" spc="0" normalizeH="0" baseline="0" noProof="0" dirty="0" err="1">
                  <a:ln>
                    <a:noFill/>
                  </a:ln>
                  <a:solidFill>
                    <a:schemeClr val="tx1"/>
                  </a:solidFill>
                  <a:effectLst/>
                  <a:uLnTx/>
                  <a:uFillTx/>
                  <a:latin typeface="+mj-lt"/>
                  <a:ea typeface="MS PGothic" panose="020B0600070205080204" pitchFamily="34" charset="-128"/>
                  <a:cs typeface="+mn-cs"/>
                </a:rPr>
                <a:t>Xám</a:t>
              </a:r>
              <a:r>
                <a:rPr kumimoji="0" lang="en-US" altLang="ja-JP" sz="2800" b="1"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 VN </a:t>
              </a:r>
              <a:endParaRPr kumimoji="0" lang="en-US" altLang="en-US" sz="2800" b="1" i="0" u="none" strike="noStrike" kern="1200" cap="none" spc="0" normalizeH="0" baseline="0" noProof="0" dirty="0">
                <a:ln>
                  <a:noFill/>
                </a:ln>
                <a:solidFill>
                  <a:schemeClr val="tx1"/>
                </a:solidFill>
                <a:effectLst/>
                <a:uLnTx/>
                <a:uFillTx/>
                <a:latin typeface="+mj-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70" decel="100000"/>
                                        <p:tgtEl>
                                          <p:spTgt spid="4"/>
                                        </p:tgtEl>
                                      </p:cBhvr>
                                    </p:animEffect>
                                    <p:animScale>
                                      <p:cBhvr>
                                        <p:cTn id="17" dur="770" decel="100000"/>
                                        <p:tgtEl>
                                          <p:spTgt spid="4"/>
                                        </p:tgtEl>
                                      </p:cBhvr>
                                      <p:from x="10000" y="10000"/>
                                      <p:to x="200000" y="450000"/>
                                    </p:animScale>
                                    <p:animScale>
                                      <p:cBhvr>
                                        <p:cTn id="18" dur="1230" accel="100000" fill="hold">
                                          <p:stCondLst>
                                            <p:cond delay="770"/>
                                          </p:stCondLst>
                                        </p:cTn>
                                        <p:tgtEl>
                                          <p:spTgt spid="4"/>
                                        </p:tgtEl>
                                      </p:cBhvr>
                                      <p:from x="200000" y="450000"/>
                                      <p:to x="100000" y="100000"/>
                                    </p:animScale>
                                    <p:set>
                                      <p:cBhvr>
                                        <p:cTn id="19" dur="770" fill="hold"/>
                                        <p:tgtEl>
                                          <p:spTgt spid="4"/>
                                        </p:tgtEl>
                                        <p:attrNameLst>
                                          <p:attrName>ppt_x</p:attrName>
                                        </p:attrNameLst>
                                      </p:cBhvr>
                                      <p:to>
                                        <p:strVal val="(0.5)"/>
                                      </p:to>
                                    </p:set>
                                    <p:anim from="(0.5)" to="(#ppt_x)" calcmode="lin" valueType="num">
                                      <p:cBhvr>
                                        <p:cTn id="20" dur="1230" accel="100000" fill="hold">
                                          <p:stCondLst>
                                            <p:cond delay="770"/>
                                          </p:stCondLst>
                                        </p:cTn>
                                        <p:tgtEl>
                                          <p:spTgt spid="4"/>
                                        </p:tgtEl>
                                        <p:attrNameLst>
                                          <p:attrName>ppt_x</p:attrName>
                                        </p:attrNameLst>
                                      </p:cBhvr>
                                    </p:anim>
                                    <p:set>
                                      <p:cBhvr>
                                        <p:cTn id="21" dur="770" fill="hold"/>
                                        <p:tgtEl>
                                          <p:spTgt spid="4"/>
                                        </p:tgtEl>
                                        <p:attrNameLst>
                                          <p:attrName>ppt_y</p:attrName>
                                        </p:attrNameLst>
                                      </p:cBhvr>
                                      <p:to>
                                        <p:strVal val="(#ppt_y+0.4)"/>
                                      </p:to>
                                    </p:set>
                                    <p:anim from="(#ppt_y+0.4)" to="(#ppt_y)" calcmode="lin" valueType="num">
                                      <p:cBhvr>
                                        <p:cTn id="22" dur="1230" accel="100000" fill="hold">
                                          <p:stCondLst>
                                            <p:cond delay="770"/>
                                          </p:stCondLst>
                                        </p:cTn>
                                        <p:tgtEl>
                                          <p:spTgt spid="4"/>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70" decel="100000"/>
                                        <p:tgtEl>
                                          <p:spTgt spid="3"/>
                                        </p:tgtEl>
                                      </p:cBhvr>
                                    </p:animEffect>
                                    <p:animScale>
                                      <p:cBhvr>
                                        <p:cTn id="26" dur="770" decel="100000"/>
                                        <p:tgtEl>
                                          <p:spTgt spid="3"/>
                                        </p:tgtEl>
                                      </p:cBhvr>
                                      <p:from x="10000" y="10000"/>
                                      <p:to x="200000" y="450000"/>
                                    </p:animScale>
                                    <p:animScale>
                                      <p:cBhvr>
                                        <p:cTn id="27" dur="1230" accel="100000" fill="hold">
                                          <p:stCondLst>
                                            <p:cond delay="770"/>
                                          </p:stCondLst>
                                        </p:cTn>
                                        <p:tgtEl>
                                          <p:spTgt spid="3"/>
                                        </p:tgtEl>
                                      </p:cBhvr>
                                      <p:from x="200000" y="450000"/>
                                      <p:to x="100000" y="100000"/>
                                    </p:animScale>
                                    <p:set>
                                      <p:cBhvr>
                                        <p:cTn id="28" dur="770" fill="hold"/>
                                        <p:tgtEl>
                                          <p:spTgt spid="3"/>
                                        </p:tgtEl>
                                        <p:attrNameLst>
                                          <p:attrName>ppt_x</p:attrName>
                                        </p:attrNameLst>
                                      </p:cBhvr>
                                      <p:to>
                                        <p:strVal val="(0.5)"/>
                                      </p:to>
                                    </p:set>
                                    <p:anim from="(0.5)" to="(#ppt_x)" calcmode="lin" valueType="num">
                                      <p:cBhvr>
                                        <p:cTn id="29" dur="1230" accel="100000" fill="hold">
                                          <p:stCondLst>
                                            <p:cond delay="770"/>
                                          </p:stCondLst>
                                        </p:cTn>
                                        <p:tgtEl>
                                          <p:spTgt spid="3"/>
                                        </p:tgtEl>
                                        <p:attrNameLst>
                                          <p:attrName>ppt_x</p:attrName>
                                        </p:attrNameLst>
                                      </p:cBhvr>
                                    </p:anim>
                                    <p:set>
                                      <p:cBhvr>
                                        <p:cTn id="30" dur="770" fill="hold"/>
                                        <p:tgtEl>
                                          <p:spTgt spid="3"/>
                                        </p:tgtEl>
                                        <p:attrNameLst>
                                          <p:attrName>ppt_y</p:attrName>
                                        </p:attrNameLst>
                                      </p:cBhvr>
                                      <p:to>
                                        <p:strVal val="(#ppt_y+0.4)"/>
                                      </p:to>
                                    </p:set>
                                    <p:anim from="(#ppt_y+0.4)" to="(#ppt_y)" calcmode="lin" valueType="num">
                                      <p:cBhvr>
                                        <p:cTn id="31" dur="1230" accel="100000" fill="hold">
                                          <p:stCondLst>
                                            <p:cond delay="770"/>
                                          </p:stCondLst>
                                        </p:cTn>
                                        <p:tgtEl>
                                          <p:spTgt spid="3"/>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70" decel="100000"/>
                                        <p:tgtEl>
                                          <p:spTgt spid="5"/>
                                        </p:tgtEl>
                                      </p:cBhvr>
                                    </p:animEffect>
                                    <p:animScale>
                                      <p:cBhvr>
                                        <p:cTn id="35" dur="770" decel="100000"/>
                                        <p:tgtEl>
                                          <p:spTgt spid="5"/>
                                        </p:tgtEl>
                                      </p:cBhvr>
                                      <p:from x="10000" y="10000"/>
                                      <p:to x="200000" y="450000"/>
                                    </p:animScale>
                                    <p:animScale>
                                      <p:cBhvr>
                                        <p:cTn id="36" dur="1230" accel="100000" fill="hold">
                                          <p:stCondLst>
                                            <p:cond delay="770"/>
                                          </p:stCondLst>
                                        </p:cTn>
                                        <p:tgtEl>
                                          <p:spTgt spid="5"/>
                                        </p:tgtEl>
                                      </p:cBhvr>
                                      <p:from x="200000" y="450000"/>
                                      <p:to x="100000" y="100000"/>
                                    </p:animScale>
                                    <p:set>
                                      <p:cBhvr>
                                        <p:cTn id="37" dur="770" fill="hold"/>
                                        <p:tgtEl>
                                          <p:spTgt spid="5"/>
                                        </p:tgtEl>
                                        <p:attrNameLst>
                                          <p:attrName>ppt_x</p:attrName>
                                        </p:attrNameLst>
                                      </p:cBhvr>
                                      <p:to>
                                        <p:strVal val="(0.5)"/>
                                      </p:to>
                                    </p:set>
                                    <p:anim from="(0.5)" to="(#ppt_x)" calcmode="lin" valueType="num">
                                      <p:cBhvr>
                                        <p:cTn id="38" dur="1230" accel="100000" fill="hold">
                                          <p:stCondLst>
                                            <p:cond delay="770"/>
                                          </p:stCondLst>
                                        </p:cTn>
                                        <p:tgtEl>
                                          <p:spTgt spid="5"/>
                                        </p:tgtEl>
                                        <p:attrNameLst>
                                          <p:attrName>ppt_x</p:attrName>
                                        </p:attrNameLst>
                                      </p:cBhvr>
                                    </p:anim>
                                    <p:set>
                                      <p:cBhvr>
                                        <p:cTn id="39" dur="770" fill="hold"/>
                                        <p:tgtEl>
                                          <p:spTgt spid="5"/>
                                        </p:tgtEl>
                                        <p:attrNameLst>
                                          <p:attrName>ppt_y</p:attrName>
                                        </p:attrNameLst>
                                      </p:cBhvr>
                                      <p:to>
                                        <p:strVal val="(#ppt_y+0.4)"/>
                                      </p:to>
                                    </p:set>
                                    <p:anim from="(#ppt_y+0.4)" to="(#ppt_y)" calcmode="lin" valueType="num">
                                      <p:cBhvr>
                                        <p:cTn id="40" dur="1230" accel="100000" fill="hold">
                                          <p:stCondLst>
                                            <p:cond delay="770"/>
                                          </p:stCondLst>
                                        </p:cTn>
                                        <p:tgtEl>
                                          <p:spTgt spid="5"/>
                                        </p:tgtEl>
                                        <p:attrNameLst>
                                          <p:attrName>ppt_y</p:attrName>
                                        </p:attrNameLst>
                                      </p:cBhvr>
                                    </p:anim>
                                  </p:childTnLst>
                                </p:cTn>
                              </p:par>
                              <p:par>
                                <p:cTn id="41" presetID="5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70" decel="100000"/>
                                        <p:tgtEl>
                                          <p:spTgt spid="6"/>
                                        </p:tgtEl>
                                      </p:cBhvr>
                                    </p:animEffect>
                                    <p:animScale>
                                      <p:cBhvr>
                                        <p:cTn id="44" dur="770" decel="100000"/>
                                        <p:tgtEl>
                                          <p:spTgt spid="6"/>
                                        </p:tgtEl>
                                      </p:cBhvr>
                                      <p:from x="10000" y="10000"/>
                                      <p:to x="200000" y="450000"/>
                                    </p:animScale>
                                    <p:animScale>
                                      <p:cBhvr>
                                        <p:cTn id="45" dur="1230" accel="100000" fill="hold">
                                          <p:stCondLst>
                                            <p:cond delay="770"/>
                                          </p:stCondLst>
                                        </p:cTn>
                                        <p:tgtEl>
                                          <p:spTgt spid="6"/>
                                        </p:tgtEl>
                                      </p:cBhvr>
                                      <p:from x="200000" y="450000"/>
                                      <p:to x="100000" y="100000"/>
                                    </p:animScale>
                                    <p:set>
                                      <p:cBhvr>
                                        <p:cTn id="46" dur="770" fill="hold"/>
                                        <p:tgtEl>
                                          <p:spTgt spid="6"/>
                                        </p:tgtEl>
                                        <p:attrNameLst>
                                          <p:attrName>ppt_x</p:attrName>
                                        </p:attrNameLst>
                                      </p:cBhvr>
                                      <p:to>
                                        <p:strVal val="(0.5)"/>
                                      </p:to>
                                    </p:set>
                                    <p:anim from="(0.5)" to="(#ppt_x)" calcmode="lin" valueType="num">
                                      <p:cBhvr>
                                        <p:cTn id="47" dur="1230" accel="100000" fill="hold">
                                          <p:stCondLst>
                                            <p:cond delay="770"/>
                                          </p:stCondLst>
                                        </p:cTn>
                                        <p:tgtEl>
                                          <p:spTgt spid="6"/>
                                        </p:tgtEl>
                                        <p:attrNameLst>
                                          <p:attrName>ppt_x</p:attrName>
                                        </p:attrNameLst>
                                      </p:cBhvr>
                                    </p:anim>
                                    <p:set>
                                      <p:cBhvr>
                                        <p:cTn id="48" dur="770" fill="hold"/>
                                        <p:tgtEl>
                                          <p:spTgt spid="6"/>
                                        </p:tgtEl>
                                        <p:attrNameLst>
                                          <p:attrName>ppt_y</p:attrName>
                                        </p:attrNameLst>
                                      </p:cBhvr>
                                      <p:to>
                                        <p:strVal val="(#ppt_y+0.4)"/>
                                      </p:to>
                                    </p:set>
                                    <p:anim from="(#ppt_y+0.4)" to="(#ppt_y)" calcmode="lin" valueType="num">
                                      <p:cBhvr>
                                        <p:cTn id="49" dur="1230" accel="100000" fill="hold">
                                          <p:stCondLst>
                                            <p:cond delay="770"/>
                                          </p:stCondLst>
                                        </p:cTn>
                                        <p:tgtEl>
                                          <p:spTgt spid="6"/>
                                        </p:tgtEl>
                                        <p:attrNameLst>
                                          <p:attrName>ppt_y</p:attrName>
                                        </p:attrNameLst>
                                      </p:cBhvr>
                                    </p:anim>
                                  </p:childTnLst>
                                </p:cTn>
                              </p:par>
                              <p:par>
                                <p:cTn id="50" presetID="51"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770" decel="100000"/>
                                        <p:tgtEl>
                                          <p:spTgt spid="7"/>
                                        </p:tgtEl>
                                      </p:cBhvr>
                                    </p:animEffect>
                                    <p:animScale>
                                      <p:cBhvr>
                                        <p:cTn id="53" dur="770" decel="100000"/>
                                        <p:tgtEl>
                                          <p:spTgt spid="7"/>
                                        </p:tgtEl>
                                      </p:cBhvr>
                                      <p:from x="10000" y="10000"/>
                                      <p:to x="200000" y="450000"/>
                                    </p:animScale>
                                    <p:animScale>
                                      <p:cBhvr>
                                        <p:cTn id="54" dur="1230" accel="100000" fill="hold">
                                          <p:stCondLst>
                                            <p:cond delay="770"/>
                                          </p:stCondLst>
                                        </p:cTn>
                                        <p:tgtEl>
                                          <p:spTgt spid="7"/>
                                        </p:tgtEl>
                                      </p:cBhvr>
                                      <p:from x="200000" y="450000"/>
                                      <p:to x="100000" y="100000"/>
                                    </p:animScale>
                                    <p:set>
                                      <p:cBhvr>
                                        <p:cTn id="55" dur="770" fill="hold"/>
                                        <p:tgtEl>
                                          <p:spTgt spid="7"/>
                                        </p:tgtEl>
                                        <p:attrNameLst>
                                          <p:attrName>ppt_x</p:attrName>
                                        </p:attrNameLst>
                                      </p:cBhvr>
                                      <p:to>
                                        <p:strVal val="(0.5)"/>
                                      </p:to>
                                    </p:set>
                                    <p:anim from="(0.5)" to="(#ppt_x)" calcmode="lin" valueType="num">
                                      <p:cBhvr>
                                        <p:cTn id="56" dur="1230" accel="100000" fill="hold">
                                          <p:stCondLst>
                                            <p:cond delay="770"/>
                                          </p:stCondLst>
                                        </p:cTn>
                                        <p:tgtEl>
                                          <p:spTgt spid="7"/>
                                        </p:tgtEl>
                                        <p:attrNameLst>
                                          <p:attrName>ppt_x</p:attrName>
                                        </p:attrNameLst>
                                      </p:cBhvr>
                                    </p:anim>
                                    <p:set>
                                      <p:cBhvr>
                                        <p:cTn id="57" dur="770" fill="hold"/>
                                        <p:tgtEl>
                                          <p:spTgt spid="7"/>
                                        </p:tgtEl>
                                        <p:attrNameLst>
                                          <p:attrName>ppt_y</p:attrName>
                                        </p:attrNameLst>
                                      </p:cBhvr>
                                      <p:to>
                                        <p:strVal val="(#ppt_y+0.4)"/>
                                      </p:to>
                                    </p:set>
                                    <p:anim from="(#ppt_y+0.4)" to="(#ppt_y)" calcmode="lin" valueType="num">
                                      <p:cBhvr>
                                        <p:cTn id="58"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457200" y="304800"/>
            <a:ext cx="8305800" cy="715963"/>
          </a:xfrm>
          <a:solidFill>
            <a:schemeClr val="accent1"/>
          </a:solidFill>
          <a:ln w="76200" cmpd="tri">
            <a:solidFill>
              <a:srgbClr val="FF66CC"/>
            </a:solidFill>
            <a:miter/>
          </a:ln>
        </p:spPr>
        <p:txBody>
          <a:bodyPr vert="horz" wrap="square" lIns="91440" tIns="45720" rIns="91440" bIns="45720" anchor="ctr"/>
          <a:p>
            <a:r>
              <a:rPr lang="en-US" altLang="en-US" sz="3200" b="1" dirty="0">
                <a:latin typeface="Times New Roman" panose="02020603050405020304" pitchFamily="18" charset="0"/>
              </a:rPr>
              <a:t>THẢO LUẬN NHÓM</a:t>
            </a:r>
            <a:endParaRPr lang="en-US" altLang="en-US" sz="3200" b="1" dirty="0">
              <a:latin typeface="Times New Roman" panose="02020603050405020304" pitchFamily="18" charset="0"/>
            </a:endParaRPr>
          </a:p>
        </p:txBody>
      </p:sp>
      <p:sp>
        <p:nvSpPr>
          <p:cNvPr id="180240" name="Rectangle 16"/>
          <p:cNvSpPr/>
          <p:nvPr/>
        </p:nvSpPr>
        <p:spPr>
          <a:xfrm>
            <a:off x="457200" y="4191000"/>
            <a:ext cx="8305800" cy="990600"/>
          </a:xfrm>
          <a:prstGeom prst="rect">
            <a:avLst/>
          </a:prstGeom>
          <a:solidFill>
            <a:srgbClr val="FFFFCC"/>
          </a:solidFill>
          <a:ln w="9525" cap="flat" cmpd="sng">
            <a:solidFill>
              <a:schemeClr val="tx1"/>
            </a:solidFill>
            <a:prstDash val="solid"/>
            <a:miter/>
            <a:headEnd type="none" w="med" len="med"/>
            <a:tailEnd type="none" w="med" len="med"/>
          </a:ln>
        </p:spPr>
        <p:txBody>
          <a:bodyPr anchor="t"/>
          <a:p>
            <a:r>
              <a:rPr lang="en-US" altLang="en-US" sz="2800" b="1" dirty="0">
                <a:solidFill>
                  <a:srgbClr val="FF0000"/>
                </a:solidFill>
                <a:latin typeface="Times New Roman" panose="02020603050405020304" pitchFamily="18" charset="0"/>
              </a:rPr>
              <a:t>Câu 4:Nhiệt độ cơ thể của Thỏ có đặc điểm gì?</a:t>
            </a:r>
            <a:endParaRPr lang="en-US" altLang="en-US" sz="2800" b="1" dirty="0">
              <a:solidFill>
                <a:srgbClr val="FF0000"/>
              </a:solidFill>
              <a:latin typeface="Times New Roman" panose="02020603050405020304" pitchFamily="18" charset="0"/>
            </a:endParaRPr>
          </a:p>
        </p:txBody>
      </p:sp>
      <p:sp>
        <p:nvSpPr>
          <p:cNvPr id="180241" name="Rectangle 17"/>
          <p:cNvSpPr/>
          <p:nvPr/>
        </p:nvSpPr>
        <p:spPr>
          <a:xfrm>
            <a:off x="457200" y="2209800"/>
            <a:ext cx="8305800" cy="1066800"/>
          </a:xfrm>
          <a:prstGeom prst="rect">
            <a:avLst/>
          </a:prstGeom>
          <a:solidFill>
            <a:srgbClr val="FFFFCC"/>
          </a:solidFill>
          <a:ln w="9525" cap="flat" cmpd="sng">
            <a:solidFill>
              <a:schemeClr val="tx1"/>
            </a:solidFill>
            <a:prstDash val="solid"/>
            <a:miter/>
            <a:headEnd type="none" w="med" len="med"/>
            <a:tailEnd type="none" w="med" len="med"/>
          </a:ln>
        </p:spPr>
        <p:txBody>
          <a:bodyPr anchor="ctr"/>
          <a:p>
            <a:r>
              <a:rPr lang="en-US" altLang="en-US" sz="2800" b="1" dirty="0">
                <a:solidFill>
                  <a:srgbClr val="FF0000"/>
                </a:solidFill>
                <a:latin typeface="Times New Roman" panose="02020603050405020304" pitchFamily="18" charset="0"/>
              </a:rPr>
              <a:t>Câu 2:Thời gian kiếm ăn của Thỏ vào lúc nào? Thức ăn là gì và ăn bằng cách nào?</a:t>
            </a:r>
            <a:endParaRPr lang="en-US" altLang="en-US" sz="2800" b="1" dirty="0">
              <a:solidFill>
                <a:srgbClr val="FF0000"/>
              </a:solidFill>
              <a:latin typeface="Times New Roman" panose="02020603050405020304" pitchFamily="18" charset="0"/>
            </a:endParaRPr>
          </a:p>
        </p:txBody>
      </p:sp>
      <p:sp>
        <p:nvSpPr>
          <p:cNvPr id="180242" name="Rectangle 18"/>
          <p:cNvSpPr/>
          <p:nvPr/>
        </p:nvSpPr>
        <p:spPr>
          <a:xfrm>
            <a:off x="457200" y="1219200"/>
            <a:ext cx="8305800" cy="99060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p>
            <a:r>
              <a:rPr lang="en-US" altLang="en-US" sz="2800" b="1" dirty="0">
                <a:solidFill>
                  <a:srgbClr val="FF0000"/>
                </a:solidFill>
                <a:latin typeface="Times New Roman" panose="02020603050405020304" pitchFamily="18" charset="0"/>
              </a:rPr>
              <a:t>Câu 1: Thỏ thường sống ở đâu?</a:t>
            </a:r>
            <a:endParaRPr lang="en-US" altLang="en-US" sz="2800" b="1" dirty="0">
              <a:solidFill>
                <a:srgbClr val="FF0000"/>
              </a:solidFill>
              <a:latin typeface="Times New Roman" panose="02020603050405020304" pitchFamily="18" charset="0"/>
            </a:endParaRPr>
          </a:p>
          <a:p>
            <a:endParaRPr lang="en-US" altLang="en-US" sz="2800" b="1" dirty="0">
              <a:solidFill>
                <a:srgbClr val="FF0000"/>
              </a:solidFill>
              <a:latin typeface="Times New Roman" panose="02020603050405020304" pitchFamily="18" charset="0"/>
            </a:endParaRPr>
          </a:p>
        </p:txBody>
      </p:sp>
      <p:sp>
        <p:nvSpPr>
          <p:cNvPr id="180243" name="Rectangle 19"/>
          <p:cNvSpPr/>
          <p:nvPr/>
        </p:nvSpPr>
        <p:spPr>
          <a:xfrm>
            <a:off x="457200" y="3276600"/>
            <a:ext cx="8305800" cy="914400"/>
          </a:xfrm>
          <a:prstGeom prst="rect">
            <a:avLst/>
          </a:prstGeom>
          <a:solidFill>
            <a:srgbClr val="FFFFCC"/>
          </a:solidFill>
          <a:ln w="9525" cap="flat" cmpd="sng">
            <a:solidFill>
              <a:schemeClr val="tx1"/>
            </a:solidFill>
            <a:prstDash val="solid"/>
            <a:miter/>
            <a:headEnd type="none" w="med" len="med"/>
            <a:tailEnd type="none" w="med" len="med"/>
          </a:ln>
        </p:spPr>
        <p:txBody>
          <a:bodyPr wrap="none" anchor="ctr"/>
          <a:p>
            <a:r>
              <a:rPr lang="en-US" altLang="en-US" sz="2800" b="1" dirty="0">
                <a:solidFill>
                  <a:srgbClr val="FF0000"/>
                </a:solidFill>
                <a:latin typeface="Times New Roman" panose="02020603050405020304" pitchFamily="18" charset="0"/>
              </a:rPr>
              <a:t>Câu 3: Thỏ có tập tính gì?</a:t>
            </a:r>
            <a:endParaRPr lang="en-US" altLang="en-US" sz="2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42"/>
                                        </p:tgtEl>
                                        <p:attrNameLst>
                                          <p:attrName>style.visibility</p:attrName>
                                        </p:attrNameLst>
                                      </p:cBhvr>
                                      <p:to>
                                        <p:strVal val="visible"/>
                                      </p:to>
                                    </p:set>
                                    <p:animEffect transition="in" filter="box(in)">
                                      <p:cBhvr>
                                        <p:cTn id="7" dur="1000"/>
                                        <p:tgtEl>
                                          <p:spTgt spid="18024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0241"/>
                                        </p:tgtEl>
                                        <p:attrNameLst>
                                          <p:attrName>style.visibility</p:attrName>
                                        </p:attrNameLst>
                                      </p:cBhvr>
                                      <p:to>
                                        <p:strVal val="visible"/>
                                      </p:to>
                                    </p:set>
                                    <p:animEffect transition="in" filter="box(in)">
                                      <p:cBhvr>
                                        <p:cTn id="10" dur="1000"/>
                                        <p:tgtEl>
                                          <p:spTgt spid="18024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0243"/>
                                        </p:tgtEl>
                                        <p:attrNameLst>
                                          <p:attrName>style.visibility</p:attrName>
                                        </p:attrNameLst>
                                      </p:cBhvr>
                                      <p:to>
                                        <p:strVal val="visible"/>
                                      </p:to>
                                    </p:set>
                                    <p:animEffect transition="in" filter="box(in)">
                                      <p:cBhvr>
                                        <p:cTn id="13" dur="1000"/>
                                        <p:tgtEl>
                                          <p:spTgt spid="18024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80240"/>
                                        </p:tgtEl>
                                        <p:attrNameLst>
                                          <p:attrName>style.visibility</p:attrName>
                                        </p:attrNameLst>
                                      </p:cBhvr>
                                      <p:to>
                                        <p:strVal val="visible"/>
                                      </p:to>
                                    </p:set>
                                    <p:animEffect transition="in" filter="box(in)">
                                      <p:cBhvr>
                                        <p:cTn id="16" dur="1000"/>
                                        <p:tgtEl>
                                          <p:spTgt spid="180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0" grpId="0" animBg="1"/>
      <p:bldP spid="180241" grpId="0" animBg="1"/>
      <p:bldP spid="180242" grpId="0" animBg="1"/>
      <p:bldP spid="1802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Line 2"/>
          <p:cNvSpPr/>
          <p:nvPr/>
        </p:nvSpPr>
        <p:spPr>
          <a:xfrm flipV="1">
            <a:off x="0" y="914400"/>
            <a:ext cx="9144000" cy="0"/>
          </a:xfrm>
          <a:prstGeom prst="line">
            <a:avLst/>
          </a:prstGeom>
          <a:ln w="63500" cap="rnd" cmpd="sng">
            <a:solidFill>
              <a:srgbClr val="0000FF"/>
            </a:solidFill>
            <a:prstDash val="sysDot"/>
            <a:round/>
            <a:headEnd type="none" w="med" len="med"/>
            <a:tailEnd type="none" w="med" len="med"/>
          </a:ln>
        </p:spPr>
      </p:sp>
      <p:pic>
        <p:nvPicPr>
          <p:cNvPr id="14338" name="Picture 4" descr="POINSET2"/>
          <p:cNvPicPr>
            <a:picLocks noChangeAspect="1"/>
          </p:cNvPicPr>
          <p:nvPr/>
        </p:nvPicPr>
        <p:blipFill>
          <a:blip r:embed="rId1"/>
          <a:stretch>
            <a:fillRect/>
          </a:stretch>
        </p:blipFill>
        <p:spPr>
          <a:xfrm rot="5626853">
            <a:off x="8240713" y="1588"/>
            <a:ext cx="904875" cy="901700"/>
          </a:xfrm>
          <a:prstGeom prst="rect">
            <a:avLst/>
          </a:prstGeom>
          <a:noFill/>
          <a:ln w="9525">
            <a:noFill/>
          </a:ln>
        </p:spPr>
      </p:pic>
      <p:grpSp>
        <p:nvGrpSpPr>
          <p:cNvPr id="14339" name="Group 39"/>
          <p:cNvGrpSpPr/>
          <p:nvPr/>
        </p:nvGrpSpPr>
        <p:grpSpPr>
          <a:xfrm>
            <a:off x="42863" y="0"/>
            <a:ext cx="719137" cy="698500"/>
            <a:chOff x="27" y="40"/>
            <a:chExt cx="517" cy="574"/>
          </a:xfrm>
        </p:grpSpPr>
        <p:pic>
          <p:nvPicPr>
            <p:cNvPr id="14340" name="Picture 3" descr="j0196374"/>
            <p:cNvPicPr>
              <a:picLocks noChangeAspect="1"/>
            </p:cNvPicPr>
            <p:nvPr/>
          </p:nvPicPr>
          <p:blipFill>
            <a:blip r:embed="rId2"/>
            <a:stretch>
              <a:fillRect/>
            </a:stretch>
          </p:blipFill>
          <p:spPr>
            <a:xfrm>
              <a:off x="27" y="40"/>
              <a:ext cx="517" cy="574"/>
            </a:xfrm>
            <a:prstGeom prst="rect">
              <a:avLst/>
            </a:prstGeom>
            <a:noFill/>
            <a:ln w="9525">
              <a:noFill/>
            </a:ln>
          </p:spPr>
        </p:pic>
        <p:sp>
          <p:nvSpPr>
            <p:cNvPr id="14341" name="Oval 5"/>
            <p:cNvSpPr/>
            <p:nvPr/>
          </p:nvSpPr>
          <p:spPr>
            <a:xfrm>
              <a:off x="240" y="240"/>
              <a:ext cx="192" cy="192"/>
            </a:xfrm>
            <a:prstGeom prst="ellipse">
              <a:avLst/>
            </a:prstGeom>
            <a:noFill/>
            <a:ln w="9525" cap="flat" cmpd="sng">
              <a:solidFill>
                <a:srgbClr val="FFFFFF"/>
              </a:solidFill>
              <a:prstDash val="solid"/>
              <a:round/>
              <a:headEnd type="none" w="med" len="med"/>
              <a:tailEnd type="none" w="med" len="med"/>
            </a:ln>
          </p:spPr>
          <p:txBody>
            <a:bodyPr wrap="none" anchor="ctr"/>
            <a:p>
              <a:pPr algn="ctr" eaLnBrk="0" hangingPunct="0"/>
              <a:r>
                <a:rPr lang="en-US" altLang="en-US" b="1" u="sng" dirty="0">
                  <a:solidFill>
                    <a:srgbClr val="FF0066"/>
                  </a:solidFill>
                  <a:latin typeface="Arial" panose="020B0604020202020204" pitchFamily="34" charset="0"/>
                </a:rPr>
                <a:t>47</a:t>
              </a:r>
              <a:endParaRPr lang="en-US" altLang="en-US" b="1" u="sng" dirty="0">
                <a:solidFill>
                  <a:srgbClr val="FF0066"/>
                </a:solidFill>
                <a:latin typeface="Arial" panose="020B0604020202020204" pitchFamily="34" charset="0"/>
              </a:endParaRPr>
            </a:p>
          </p:txBody>
        </p:sp>
      </p:grpSp>
      <p:pic>
        <p:nvPicPr>
          <p:cNvPr id="14342" name="Picture 8" descr="POINSET2"/>
          <p:cNvPicPr>
            <a:picLocks noChangeAspect="1"/>
          </p:cNvPicPr>
          <p:nvPr/>
        </p:nvPicPr>
        <p:blipFill>
          <a:blip r:embed="rId1"/>
          <a:stretch>
            <a:fillRect/>
          </a:stretch>
        </p:blipFill>
        <p:spPr>
          <a:xfrm rot="-5202953">
            <a:off x="52388" y="5711825"/>
            <a:ext cx="1104900" cy="1100138"/>
          </a:xfrm>
          <a:prstGeom prst="rect">
            <a:avLst/>
          </a:prstGeom>
          <a:noFill/>
          <a:ln w="9525">
            <a:noFill/>
          </a:ln>
        </p:spPr>
      </p:pic>
      <p:pic>
        <p:nvPicPr>
          <p:cNvPr id="14343" name="Picture 9" descr="POINSET3"/>
          <p:cNvPicPr>
            <a:picLocks noChangeAspect="1"/>
          </p:cNvPicPr>
          <p:nvPr/>
        </p:nvPicPr>
        <p:blipFill>
          <a:blip r:embed="rId3"/>
          <a:stretch>
            <a:fillRect/>
          </a:stretch>
        </p:blipFill>
        <p:spPr>
          <a:xfrm>
            <a:off x="7700963" y="5459413"/>
            <a:ext cx="1443037" cy="1322387"/>
          </a:xfrm>
          <a:prstGeom prst="rect">
            <a:avLst/>
          </a:prstGeom>
          <a:noFill/>
          <a:ln w="9525">
            <a:noFill/>
          </a:ln>
        </p:spPr>
      </p:pic>
      <p:sp>
        <p:nvSpPr>
          <p:cNvPr id="9226" name="Text Box 10"/>
          <p:cNvSpPr txBox="1"/>
          <p:nvPr/>
        </p:nvSpPr>
        <p:spPr>
          <a:xfrm>
            <a:off x="0" y="914400"/>
            <a:ext cx="8610600" cy="460375"/>
          </a:xfrm>
          <a:prstGeom prst="rect">
            <a:avLst/>
          </a:prstGeom>
          <a:noFill/>
          <a:ln w="9525">
            <a:noFill/>
          </a:ln>
        </p:spPr>
        <p:txBody>
          <a:bodyPr anchor="t">
            <a:spAutoFit/>
          </a:bodyPr>
          <a:p>
            <a:pPr>
              <a:spcBef>
                <a:spcPct val="50000"/>
              </a:spcBef>
            </a:pPr>
            <a:r>
              <a:rPr lang="en-US" altLang="en-US" sz="2400" b="1" dirty="0">
                <a:solidFill>
                  <a:srgbClr val="CC0000"/>
                </a:solidFill>
                <a:latin typeface="Times New Roman" panose="02020603050405020304" pitchFamily="18" charset="0"/>
              </a:rPr>
              <a:t>I. Đời sống</a:t>
            </a:r>
            <a:endParaRPr lang="en-US" altLang="en-US" sz="2400" b="1" u="sng" dirty="0">
              <a:solidFill>
                <a:srgbClr val="CC0000"/>
              </a:solidFill>
              <a:latin typeface="Times New Roman" panose="02020603050405020304" pitchFamily="18" charset="0"/>
            </a:endParaRPr>
          </a:p>
        </p:txBody>
      </p:sp>
      <p:sp>
        <p:nvSpPr>
          <p:cNvPr id="9239" name="Text Box 23"/>
          <p:cNvSpPr txBox="1"/>
          <p:nvPr/>
        </p:nvSpPr>
        <p:spPr>
          <a:xfrm>
            <a:off x="0" y="1524000"/>
            <a:ext cx="9144000" cy="831850"/>
          </a:xfrm>
          <a:prstGeom prst="rect">
            <a:avLst/>
          </a:prstGeom>
          <a:noFill/>
          <a:ln w="9525" cap="flat" cmpd="sng">
            <a:solidFill>
              <a:schemeClr val="bg1"/>
            </a:solidFill>
            <a:prstDash val="solid"/>
            <a:miter/>
            <a:headEnd type="none" w="med" len="med"/>
            <a:tailEnd type="none" w="med" len="med"/>
          </a:ln>
        </p:spPr>
        <p:txBody>
          <a:bodyPr anchor="t">
            <a:spAutoFit/>
          </a:bodyPr>
          <a:p>
            <a:pPr>
              <a:spcBef>
                <a:spcPct val="50000"/>
              </a:spcBef>
            </a:pPr>
            <a:r>
              <a:rPr lang="en-US" altLang="en-US" sz="2400" b="1" dirty="0">
                <a:latin typeface="Times New Roman" panose="02020603050405020304" pitchFamily="18" charset="0"/>
                <a:sym typeface="Wingdings" panose="05000000000000000000" pitchFamily="2" charset="2"/>
              </a:rPr>
              <a:t> Thảo luận nhóm</a:t>
            </a:r>
            <a:r>
              <a:rPr lang="en-US" altLang="en-US" sz="2400" b="1" dirty="0">
                <a:latin typeface="Times New Roman" panose="02020603050405020304" pitchFamily="18" charset="0"/>
              </a:rPr>
              <a:t> thông tin mục I trong sách giáo khoa và trả lời những câu hỏi sau:</a:t>
            </a:r>
            <a:endParaRPr lang="en-US" altLang="en-US" sz="2400" b="1" dirty="0">
              <a:latin typeface="Times New Roman" panose="02020603050405020304" pitchFamily="18" charset="0"/>
            </a:endParaRPr>
          </a:p>
        </p:txBody>
      </p:sp>
      <p:sp>
        <p:nvSpPr>
          <p:cNvPr id="9241" name="Rectangle 25"/>
          <p:cNvSpPr/>
          <p:nvPr/>
        </p:nvSpPr>
        <p:spPr>
          <a:xfrm>
            <a:off x="0" y="2286000"/>
            <a:ext cx="9144000" cy="457200"/>
          </a:xfrm>
          <a:prstGeom prst="rect">
            <a:avLst/>
          </a:prstGeom>
          <a:noFill/>
          <a:ln w="9525">
            <a:noFill/>
          </a:ln>
        </p:spPr>
        <p:txBody>
          <a:bodyPr anchor="t">
            <a:spAutoFit/>
          </a:bodyPr>
          <a:p>
            <a:r>
              <a:rPr lang="en-US" altLang="en-US" sz="2400" dirty="0">
                <a:latin typeface="Times New Roman" panose="02020603050405020304" pitchFamily="18" charset="0"/>
              </a:rPr>
              <a:t>- Thỏ thường sống ở đâu?</a:t>
            </a:r>
            <a:endParaRPr lang="en-US" altLang="en-US" sz="2400" dirty="0">
              <a:latin typeface="Times New Roman" panose="02020603050405020304" pitchFamily="18" charset="0"/>
            </a:endParaRPr>
          </a:p>
        </p:txBody>
      </p:sp>
      <p:sp>
        <p:nvSpPr>
          <p:cNvPr id="14347" name="Rectangle 27"/>
          <p:cNvSpPr/>
          <p:nvPr/>
        </p:nvSpPr>
        <p:spPr>
          <a:xfrm>
            <a:off x="0" y="3810000"/>
            <a:ext cx="9144000" cy="457200"/>
          </a:xfrm>
          <a:prstGeom prst="rect">
            <a:avLst/>
          </a:prstGeom>
          <a:noFill/>
          <a:ln w="9525">
            <a:noFill/>
          </a:ln>
        </p:spPr>
        <p:txBody>
          <a:bodyPr anchor="t">
            <a:spAutoFit/>
          </a:bodyPr>
          <a:p>
            <a:endParaRPr lang="en-US" altLang="en-US" sz="2400" dirty="0">
              <a:latin typeface="VNI-Times" pitchFamily="2" charset="0"/>
            </a:endParaRPr>
          </a:p>
        </p:txBody>
      </p:sp>
      <p:sp>
        <p:nvSpPr>
          <p:cNvPr id="9244" name="Rectangle 28"/>
          <p:cNvSpPr/>
          <p:nvPr/>
        </p:nvSpPr>
        <p:spPr>
          <a:xfrm>
            <a:off x="0" y="2667000"/>
            <a:ext cx="9144000" cy="457200"/>
          </a:xfrm>
          <a:prstGeom prst="rect">
            <a:avLst/>
          </a:prstGeom>
          <a:noFill/>
          <a:ln w="9525">
            <a:noFill/>
          </a:ln>
        </p:spPr>
        <p:txBody>
          <a:bodyPr anchor="t">
            <a:spAutoFit/>
          </a:bodyPr>
          <a:p>
            <a:r>
              <a:rPr lang="en-US" altLang="en-US" sz="2400" dirty="0">
                <a:solidFill>
                  <a:srgbClr val="0000FF"/>
                </a:solidFill>
                <a:latin typeface="Times New Roman" panose="02020603050405020304" pitchFamily="18" charset="0"/>
                <a:sym typeface="Wingdings 3" pitchFamily="18" charset="2"/>
              </a:rPr>
              <a:t></a:t>
            </a:r>
            <a:r>
              <a:rPr lang="en-US" altLang="en-US" sz="2400" dirty="0">
                <a:solidFill>
                  <a:srgbClr val="0000FF"/>
                </a:solidFill>
                <a:latin typeface="Times New Roman" panose="02020603050405020304" pitchFamily="18" charset="0"/>
              </a:rPr>
              <a:t>Thỏ thường sống ở ven rừng, trong các bụi rậm</a:t>
            </a:r>
            <a:r>
              <a:rPr lang="en-US" altLang="en-US" sz="2400" dirty="0">
                <a:solidFill>
                  <a:srgbClr val="0000FF"/>
                </a:solidFill>
                <a:latin typeface="Times New Roman" panose="02020603050405020304" pitchFamily="18" charset="0"/>
                <a:hlinkClick r:id="rId4" action="ppaction://hlinksldjump"/>
              </a:rPr>
              <a:t>.</a:t>
            </a:r>
            <a:endParaRPr lang="en-US" altLang="en-US" sz="2400" dirty="0">
              <a:solidFill>
                <a:srgbClr val="0000FF"/>
              </a:solidFill>
              <a:latin typeface="Times New Roman" panose="02020603050405020304" pitchFamily="18" charset="0"/>
            </a:endParaRPr>
          </a:p>
        </p:txBody>
      </p:sp>
      <p:sp>
        <p:nvSpPr>
          <p:cNvPr id="9246" name="Rectangle 30"/>
          <p:cNvSpPr>
            <a:spLocks noGrp="1"/>
          </p:cNvSpPr>
          <p:nvPr>
            <p:ph idx="1"/>
          </p:nvPr>
        </p:nvSpPr>
        <p:spPr>
          <a:xfrm>
            <a:off x="0" y="3124200"/>
            <a:ext cx="8686800" cy="533400"/>
          </a:xfrm>
        </p:spPr>
        <p:txBody>
          <a:bodyPr vert="horz" wrap="square" lIns="91440" tIns="45720" rIns="91440" bIns="45720" anchor="t"/>
          <a:p>
            <a:pPr eaLnBrk="1" hangingPunct="1">
              <a:lnSpc>
                <a:spcPct val="80000"/>
              </a:lnSpc>
              <a:buNone/>
            </a:pPr>
            <a:r>
              <a:rPr lang="en-US" altLang="en-US" sz="2400" dirty="0">
                <a:latin typeface="Times New Roman" panose="02020603050405020304" pitchFamily="18" charset="0"/>
              </a:rPr>
              <a:t>- Thời gian kiếm ăn của Thỏ? Thức ăn là gì và ăn bằng cách nào?</a:t>
            </a:r>
            <a:endParaRPr lang="en-US" altLang="en-US" sz="2400" dirty="0">
              <a:latin typeface="Times New Roman" panose="02020603050405020304" pitchFamily="18" charset="0"/>
            </a:endParaRPr>
          </a:p>
        </p:txBody>
      </p:sp>
      <p:sp>
        <p:nvSpPr>
          <p:cNvPr id="9248" name="Rectangle 32"/>
          <p:cNvSpPr/>
          <p:nvPr/>
        </p:nvSpPr>
        <p:spPr>
          <a:xfrm>
            <a:off x="0" y="3352800"/>
            <a:ext cx="8686800" cy="457200"/>
          </a:xfrm>
          <a:prstGeom prst="rect">
            <a:avLst/>
          </a:prstGeom>
          <a:noFill/>
          <a:ln w="9525">
            <a:noFill/>
          </a:ln>
        </p:spPr>
        <p:txBody>
          <a:bodyPr anchor="t"/>
          <a:p>
            <a:pPr marL="342900" indent="-342900">
              <a:spcBef>
                <a:spcPct val="20000"/>
              </a:spcBef>
            </a:pPr>
            <a:r>
              <a:rPr lang="en-US" altLang="en-US" sz="2400" dirty="0">
                <a:solidFill>
                  <a:srgbClr val="0000FF"/>
                </a:solidFill>
                <a:latin typeface="Times New Roman" panose="02020603050405020304" pitchFamily="18" charset="0"/>
                <a:sym typeface="Wingdings 3" pitchFamily="18" charset="2"/>
              </a:rPr>
              <a:t></a:t>
            </a:r>
            <a:r>
              <a:rPr lang="en-US" altLang="en-US" sz="3200" dirty="0">
                <a:latin typeface="Arial" panose="020B0604020202020204" pitchFamily="34" charset="0"/>
              </a:rPr>
              <a:t> </a:t>
            </a:r>
            <a:r>
              <a:rPr lang="en-US" altLang="en-US" sz="2400" dirty="0">
                <a:solidFill>
                  <a:srgbClr val="0000FF"/>
                </a:solidFill>
                <a:latin typeface="Times New Roman" panose="02020603050405020304" pitchFamily="18" charset="0"/>
              </a:rPr>
              <a:t>Kiếm ăn vào ban đêm, ăn thực vật bằng cách gặm nhấm</a:t>
            </a:r>
            <a:r>
              <a:rPr lang="en-US" altLang="en-US" sz="2400" dirty="0">
                <a:latin typeface="Times New Roman" panose="02020603050405020304" pitchFamily="18" charset="0"/>
              </a:rPr>
              <a:t>.</a:t>
            </a:r>
            <a:endParaRPr lang="en-US" altLang="en-US" sz="2400" dirty="0">
              <a:latin typeface="Times New Roman" panose="02020603050405020304" pitchFamily="18" charset="0"/>
            </a:endParaRPr>
          </a:p>
        </p:txBody>
      </p:sp>
      <p:sp>
        <p:nvSpPr>
          <p:cNvPr id="9250" name="Rectangle 34"/>
          <p:cNvSpPr/>
          <p:nvPr/>
        </p:nvSpPr>
        <p:spPr>
          <a:xfrm>
            <a:off x="0" y="3810000"/>
            <a:ext cx="9144000" cy="685800"/>
          </a:xfrm>
          <a:prstGeom prst="rect">
            <a:avLst/>
          </a:prstGeom>
          <a:noFill/>
          <a:ln w="9525">
            <a:noFill/>
          </a:ln>
        </p:spPr>
        <p:txBody>
          <a:bodyPr anchor="t"/>
          <a:p>
            <a:pPr marL="342900" indent="-342900"/>
            <a:r>
              <a:rPr lang="en-US" altLang="en-US" sz="2400" dirty="0">
                <a:latin typeface="Times New Roman" panose="02020603050405020304" pitchFamily="18" charset="0"/>
              </a:rPr>
              <a:t>- Tại sao trong chăn nuôi người ta thường không làm chuồng thỏ bằng tre hay gỗ?</a:t>
            </a:r>
            <a:endParaRPr lang="en-US" altLang="en-US" sz="2400" dirty="0">
              <a:latin typeface="Times New Roman" panose="02020603050405020304" pitchFamily="18" charset="0"/>
            </a:endParaRPr>
          </a:p>
        </p:txBody>
      </p:sp>
      <p:sp>
        <p:nvSpPr>
          <p:cNvPr id="9252" name="Rectangle 36"/>
          <p:cNvSpPr/>
          <p:nvPr/>
        </p:nvSpPr>
        <p:spPr>
          <a:xfrm>
            <a:off x="0" y="4419600"/>
            <a:ext cx="8686800" cy="381000"/>
          </a:xfrm>
          <a:prstGeom prst="rect">
            <a:avLst/>
          </a:prstGeom>
          <a:noFill/>
          <a:ln w="9525">
            <a:noFill/>
          </a:ln>
        </p:spPr>
        <p:txBody>
          <a:bodyPr anchor="t"/>
          <a:p>
            <a:pPr marL="342900" indent="-342900">
              <a:spcBef>
                <a:spcPct val="20000"/>
              </a:spcBef>
            </a:pPr>
            <a:r>
              <a:rPr lang="en-US" altLang="en-US" sz="2400" dirty="0">
                <a:solidFill>
                  <a:srgbClr val="800000"/>
                </a:solidFill>
                <a:latin typeface="Times New Roman" panose="02020603050405020304" pitchFamily="18" charset="0"/>
              </a:rPr>
              <a:t> </a:t>
            </a:r>
            <a:r>
              <a:rPr lang="en-US" altLang="en-US" sz="2400" dirty="0">
                <a:solidFill>
                  <a:srgbClr val="0000FF"/>
                </a:solidFill>
                <a:latin typeface="Times New Roman" panose="02020603050405020304" pitchFamily="18" charset="0"/>
                <a:sym typeface="Wingdings 3" pitchFamily="18" charset="2"/>
              </a:rPr>
              <a:t></a:t>
            </a:r>
            <a:r>
              <a:rPr lang="en-US" altLang="en-US" sz="3200" dirty="0">
                <a:solidFill>
                  <a:srgbClr val="0000FF"/>
                </a:solidFill>
                <a:latin typeface="Arial" panose="020B0604020202020204" pitchFamily="34" charset="0"/>
              </a:rPr>
              <a:t> </a:t>
            </a:r>
            <a:r>
              <a:rPr lang="en-US" altLang="en-US" sz="2400" dirty="0">
                <a:solidFill>
                  <a:srgbClr val="0000FF"/>
                </a:solidFill>
                <a:latin typeface="Times New Roman" panose="02020603050405020304" pitchFamily="18" charset="0"/>
              </a:rPr>
              <a:t>Thỏ ăn bằng cách gặm nhấm, thức ăn là thực vật.</a:t>
            </a:r>
            <a:endParaRPr lang="en-US" altLang="en-US" sz="2400" dirty="0">
              <a:solidFill>
                <a:srgbClr val="0000FF"/>
              </a:solidFill>
              <a:latin typeface="Times New Roman" panose="02020603050405020304" pitchFamily="18" charset="0"/>
            </a:endParaRPr>
          </a:p>
        </p:txBody>
      </p:sp>
      <p:sp>
        <p:nvSpPr>
          <p:cNvPr id="9253" name="Rectangle 37"/>
          <p:cNvSpPr/>
          <p:nvPr/>
        </p:nvSpPr>
        <p:spPr>
          <a:xfrm>
            <a:off x="304800" y="4953000"/>
            <a:ext cx="7467600" cy="304800"/>
          </a:xfrm>
          <a:prstGeom prst="rect">
            <a:avLst/>
          </a:prstGeom>
          <a:noFill/>
          <a:ln w="9525">
            <a:noFill/>
          </a:ln>
        </p:spPr>
        <p:txBody>
          <a:bodyPr anchor="t"/>
          <a:p>
            <a:pPr marL="342900" indent="-342900">
              <a:spcBef>
                <a:spcPct val="20000"/>
              </a:spcBef>
            </a:pPr>
            <a:r>
              <a:rPr lang="en-US" altLang="en-US" sz="2400" dirty="0">
                <a:latin typeface="Times New Roman" panose="02020603050405020304" pitchFamily="18" charset="0"/>
              </a:rPr>
              <a:t>- Thỏ có tập tính gì?</a:t>
            </a:r>
            <a:endParaRPr lang="en-US" altLang="en-US" sz="2400" dirty="0">
              <a:latin typeface="Times New Roman" panose="02020603050405020304" pitchFamily="18" charset="0"/>
            </a:endParaRPr>
          </a:p>
        </p:txBody>
      </p:sp>
      <p:sp>
        <p:nvSpPr>
          <p:cNvPr id="9256" name="Rectangle 40"/>
          <p:cNvSpPr/>
          <p:nvPr/>
        </p:nvSpPr>
        <p:spPr>
          <a:xfrm>
            <a:off x="533400" y="5715000"/>
            <a:ext cx="7467600" cy="457200"/>
          </a:xfrm>
          <a:prstGeom prst="rect">
            <a:avLst/>
          </a:prstGeom>
          <a:noFill/>
          <a:ln w="9525">
            <a:noFill/>
          </a:ln>
        </p:spPr>
        <p:txBody>
          <a:bodyPr anchor="t"/>
          <a:p>
            <a:pPr marL="342900" indent="-342900">
              <a:spcBef>
                <a:spcPct val="20000"/>
              </a:spcBef>
            </a:pPr>
            <a:r>
              <a:rPr lang="en-US" altLang="en-US" sz="2400" dirty="0">
                <a:latin typeface="Times New Roman" panose="02020603050405020304" pitchFamily="18" charset="0"/>
              </a:rPr>
              <a:t>-  Thỏ là động vật hằng nhiệt hay biế nhiệt?</a:t>
            </a:r>
            <a:endParaRPr lang="en-US" altLang="en-US" sz="2400" dirty="0">
              <a:latin typeface="Times New Roman" panose="02020603050405020304" pitchFamily="18" charset="0"/>
            </a:endParaRPr>
          </a:p>
        </p:txBody>
      </p:sp>
      <p:sp>
        <p:nvSpPr>
          <p:cNvPr id="9258" name="Rectangle 42"/>
          <p:cNvSpPr/>
          <p:nvPr/>
        </p:nvSpPr>
        <p:spPr>
          <a:xfrm>
            <a:off x="1066800" y="6019800"/>
            <a:ext cx="7924800" cy="457200"/>
          </a:xfrm>
          <a:prstGeom prst="rect">
            <a:avLst/>
          </a:prstGeom>
          <a:noFill/>
          <a:ln w="9525">
            <a:noFill/>
          </a:ln>
        </p:spPr>
        <p:txBody>
          <a:bodyPr anchor="t"/>
          <a:p>
            <a:pPr marL="342900" indent="-342900">
              <a:spcBef>
                <a:spcPct val="20000"/>
              </a:spcBef>
            </a:pPr>
            <a:r>
              <a:rPr lang="en-US" altLang="en-US" sz="2400" dirty="0">
                <a:solidFill>
                  <a:srgbClr val="800000"/>
                </a:solidFill>
                <a:latin typeface="Times New Roman" panose="02020603050405020304" pitchFamily="18" charset="0"/>
              </a:rPr>
              <a:t> </a:t>
            </a:r>
            <a:r>
              <a:rPr lang="en-US" altLang="en-US" sz="2400" dirty="0">
                <a:solidFill>
                  <a:srgbClr val="0000FF"/>
                </a:solidFill>
                <a:latin typeface="Times New Roman" panose="02020603050405020304" pitchFamily="18" charset="0"/>
                <a:sym typeface="Wingdings 3" pitchFamily="18" charset="2"/>
              </a:rPr>
              <a:t></a:t>
            </a:r>
            <a:r>
              <a:rPr lang="en-US" altLang="en-US" sz="3200" dirty="0">
                <a:solidFill>
                  <a:srgbClr val="0000FF"/>
                </a:solidFill>
                <a:latin typeface="Arial" panose="020B0604020202020204" pitchFamily="34" charset="0"/>
              </a:rPr>
              <a:t> </a:t>
            </a:r>
            <a:r>
              <a:rPr lang="en-US" altLang="en-US" sz="2400" dirty="0">
                <a:solidFill>
                  <a:srgbClr val="0000FF"/>
                </a:solidFill>
                <a:latin typeface="Times New Roman" panose="02020603050405020304" pitchFamily="18" charset="0"/>
              </a:rPr>
              <a:t>Động vật hằng nhiệt</a:t>
            </a:r>
            <a:endParaRPr lang="en-US" altLang="en-US" sz="2400" dirty="0">
              <a:solidFill>
                <a:srgbClr val="0000FF"/>
              </a:solidFill>
              <a:latin typeface="Times New Roman" panose="02020603050405020304" pitchFamily="18" charset="0"/>
            </a:endParaRPr>
          </a:p>
        </p:txBody>
      </p:sp>
      <p:sp>
        <p:nvSpPr>
          <p:cNvPr id="9264" name="Rectangle 48"/>
          <p:cNvSpPr/>
          <p:nvPr/>
        </p:nvSpPr>
        <p:spPr>
          <a:xfrm>
            <a:off x="0" y="5257800"/>
            <a:ext cx="8686800" cy="533400"/>
          </a:xfrm>
          <a:prstGeom prst="rect">
            <a:avLst/>
          </a:prstGeom>
          <a:noFill/>
          <a:ln w="9525">
            <a:noFill/>
          </a:ln>
        </p:spPr>
        <p:txBody>
          <a:bodyPr anchor="t"/>
          <a:p>
            <a:pPr marL="342900" indent="-342900">
              <a:spcBef>
                <a:spcPct val="20000"/>
              </a:spcBef>
            </a:pPr>
            <a:r>
              <a:rPr lang="en-US" altLang="en-US" sz="2400" dirty="0">
                <a:solidFill>
                  <a:srgbClr val="800000"/>
                </a:solidFill>
                <a:latin typeface="Times New Roman" panose="02020603050405020304" pitchFamily="18" charset="0"/>
              </a:rPr>
              <a:t> </a:t>
            </a:r>
            <a:r>
              <a:rPr lang="en-US" altLang="en-US" sz="2400" dirty="0">
                <a:solidFill>
                  <a:srgbClr val="0000FF"/>
                </a:solidFill>
                <a:latin typeface="Times New Roman" panose="02020603050405020304" pitchFamily="18" charset="0"/>
                <a:sym typeface="Wingdings 3" pitchFamily="18" charset="2"/>
              </a:rPr>
              <a:t></a:t>
            </a:r>
            <a:r>
              <a:rPr lang="en-US" altLang="en-US" sz="3200" dirty="0">
                <a:solidFill>
                  <a:srgbClr val="0000FF"/>
                </a:solidFill>
                <a:latin typeface="Arial" panose="020B0604020202020204" pitchFamily="34" charset="0"/>
              </a:rPr>
              <a:t> </a:t>
            </a:r>
            <a:r>
              <a:rPr lang="en-US" altLang="en-US" sz="2400" dirty="0">
                <a:solidFill>
                  <a:srgbClr val="0000FF"/>
                </a:solidFill>
                <a:latin typeface="Times New Roman" panose="02020603050405020304" pitchFamily="18" charset="0"/>
              </a:rPr>
              <a:t>Tập tính đào hang, lẩn trốn kẻ thù.</a:t>
            </a:r>
            <a:endParaRPr lang="en-US" altLang="en-US" sz="2400" dirty="0">
              <a:solidFill>
                <a:srgbClr val="0000FF"/>
              </a:solidFill>
              <a:latin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226">
                                            <p:txEl>
                                              <p:charRg st="0" end="9"/>
                                            </p:txEl>
                                          </p:spTgt>
                                        </p:tgtEl>
                                        <p:attrNameLst>
                                          <p:attrName>style.visibility</p:attrName>
                                        </p:attrNameLst>
                                      </p:cBhvr>
                                      <p:to>
                                        <p:strVal val="visible"/>
                                      </p:to>
                                    </p:set>
                                    <p:anim calcmode="lin" valueType="num">
                                      <p:cBhvr additive="base">
                                        <p:cTn id="7" dur="1000" fill="hold"/>
                                        <p:tgtEl>
                                          <p:spTgt spid="9226">
                                            <p:txEl>
                                              <p:charRg st="0" end="9"/>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26">
                                            <p:txEl>
                                              <p:charRg st="0" end="9"/>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39">
                                            <p:txEl>
                                              <p:charRg st="0" end="84"/>
                                            </p:txEl>
                                          </p:spTgt>
                                        </p:tgtEl>
                                        <p:attrNameLst>
                                          <p:attrName>style.visibility</p:attrName>
                                        </p:attrNameLst>
                                      </p:cBhvr>
                                      <p:to>
                                        <p:strVal val="visible"/>
                                      </p:to>
                                    </p:set>
                                    <p:anim calcmode="lin" valueType="num">
                                      <p:cBhvr additive="base">
                                        <p:cTn id="13" dur="1000" fill="hold"/>
                                        <p:tgtEl>
                                          <p:spTgt spid="9239">
                                            <p:txEl>
                                              <p:charRg st="0" end="8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39">
                                            <p:txEl>
                                              <p:charRg st="0" end="8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41"/>
                                        </p:tgtEl>
                                        <p:attrNameLst>
                                          <p:attrName>style.visibility</p:attrName>
                                        </p:attrNameLst>
                                      </p:cBhvr>
                                      <p:to>
                                        <p:strVal val="visible"/>
                                      </p:to>
                                    </p:set>
                                    <p:anim calcmode="lin" valueType="num">
                                      <p:cBhvr additive="base">
                                        <p:cTn id="19" dur="500" fill="hold"/>
                                        <p:tgtEl>
                                          <p:spTgt spid="9241"/>
                                        </p:tgtEl>
                                        <p:attrNameLst>
                                          <p:attrName>ppt_x</p:attrName>
                                        </p:attrNameLst>
                                      </p:cBhvr>
                                      <p:tavLst>
                                        <p:tav tm="0">
                                          <p:val>
                                            <p:strVal val="#ppt_x"/>
                                          </p:val>
                                        </p:tav>
                                        <p:tav tm="100000">
                                          <p:val>
                                            <p:strVal val="#ppt_x"/>
                                          </p:val>
                                        </p:tav>
                                      </p:tavLst>
                                    </p:anim>
                                    <p:anim calcmode="lin" valueType="num">
                                      <p:cBhvr additive="base">
                                        <p:cTn id="20" dur="500" fill="hold"/>
                                        <p:tgtEl>
                                          <p:spTgt spid="92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46">
                                            <p:txEl>
                                              <p:charRg st="0" end="64"/>
                                            </p:txEl>
                                          </p:spTgt>
                                        </p:tgtEl>
                                        <p:attrNameLst>
                                          <p:attrName>style.visibility</p:attrName>
                                        </p:attrNameLst>
                                      </p:cBhvr>
                                      <p:to>
                                        <p:strVal val="visible"/>
                                      </p:to>
                                    </p:set>
                                    <p:anim calcmode="lin" valueType="num">
                                      <p:cBhvr additive="base">
                                        <p:cTn id="25" dur="500" fill="hold"/>
                                        <p:tgtEl>
                                          <p:spTgt spid="9246">
                                            <p:txEl>
                                              <p:charRg st="0" end="6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46">
                                            <p:txEl>
                                              <p:charRg st="0" end="6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50"/>
                                        </p:tgtEl>
                                        <p:attrNameLst>
                                          <p:attrName>style.visibility</p:attrName>
                                        </p:attrNameLst>
                                      </p:cBhvr>
                                      <p:to>
                                        <p:strVal val="visible"/>
                                      </p:to>
                                    </p:set>
                                    <p:anim calcmode="lin" valueType="num">
                                      <p:cBhvr additive="base">
                                        <p:cTn id="31" dur="500" fill="hold"/>
                                        <p:tgtEl>
                                          <p:spTgt spid="9250"/>
                                        </p:tgtEl>
                                        <p:attrNameLst>
                                          <p:attrName>ppt_x</p:attrName>
                                        </p:attrNameLst>
                                      </p:cBhvr>
                                      <p:tavLst>
                                        <p:tav tm="0">
                                          <p:val>
                                            <p:strVal val="#ppt_x"/>
                                          </p:val>
                                        </p:tav>
                                        <p:tav tm="100000">
                                          <p:val>
                                            <p:strVal val="#ppt_x"/>
                                          </p:val>
                                        </p:tav>
                                      </p:tavLst>
                                    </p:anim>
                                    <p:anim calcmode="lin" valueType="num">
                                      <p:cBhvr additive="base">
                                        <p:cTn id="32" dur="500" fill="hold"/>
                                        <p:tgtEl>
                                          <p:spTgt spid="925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53"/>
                                        </p:tgtEl>
                                        <p:attrNameLst>
                                          <p:attrName>style.visibility</p:attrName>
                                        </p:attrNameLst>
                                      </p:cBhvr>
                                      <p:to>
                                        <p:strVal val="visible"/>
                                      </p:to>
                                    </p:set>
                                    <p:anim calcmode="lin" valueType="num">
                                      <p:cBhvr additive="base">
                                        <p:cTn id="37" dur="500" fill="hold"/>
                                        <p:tgtEl>
                                          <p:spTgt spid="9253"/>
                                        </p:tgtEl>
                                        <p:attrNameLst>
                                          <p:attrName>ppt_x</p:attrName>
                                        </p:attrNameLst>
                                      </p:cBhvr>
                                      <p:tavLst>
                                        <p:tav tm="0">
                                          <p:val>
                                            <p:strVal val="#ppt_x"/>
                                          </p:val>
                                        </p:tav>
                                        <p:tav tm="100000">
                                          <p:val>
                                            <p:strVal val="#ppt_x"/>
                                          </p:val>
                                        </p:tav>
                                      </p:tavLst>
                                    </p:anim>
                                    <p:anim calcmode="lin" valueType="num">
                                      <p:cBhvr additive="base">
                                        <p:cTn id="38" dur="500" fill="hold"/>
                                        <p:tgtEl>
                                          <p:spTgt spid="92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56"/>
                                        </p:tgtEl>
                                        <p:attrNameLst>
                                          <p:attrName>style.visibility</p:attrName>
                                        </p:attrNameLst>
                                      </p:cBhvr>
                                      <p:to>
                                        <p:strVal val="visible"/>
                                      </p:to>
                                    </p:set>
                                    <p:anim calcmode="lin" valueType="num">
                                      <p:cBhvr additive="base">
                                        <p:cTn id="43" dur="500" fill="hold"/>
                                        <p:tgtEl>
                                          <p:spTgt spid="9256"/>
                                        </p:tgtEl>
                                        <p:attrNameLst>
                                          <p:attrName>ppt_x</p:attrName>
                                        </p:attrNameLst>
                                      </p:cBhvr>
                                      <p:tavLst>
                                        <p:tav tm="0">
                                          <p:val>
                                            <p:strVal val="#ppt_x"/>
                                          </p:val>
                                        </p:tav>
                                        <p:tav tm="100000">
                                          <p:val>
                                            <p:strVal val="#ppt_x"/>
                                          </p:val>
                                        </p:tav>
                                      </p:tavLst>
                                    </p:anim>
                                    <p:anim calcmode="lin" valueType="num">
                                      <p:cBhvr additive="base">
                                        <p:cTn id="44" dur="500" fill="hold"/>
                                        <p:tgtEl>
                                          <p:spTgt spid="92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9244">
                                            <p:txEl>
                                              <p:charRg st="0" end="48"/>
                                            </p:txEl>
                                          </p:spTgt>
                                        </p:tgtEl>
                                        <p:attrNameLst>
                                          <p:attrName>style.visibility</p:attrName>
                                        </p:attrNameLst>
                                      </p:cBhvr>
                                      <p:to>
                                        <p:strVal val="visible"/>
                                      </p:to>
                                    </p:set>
                                    <p:anim calcmode="lin" valueType="num">
                                      <p:cBhvr additive="base">
                                        <p:cTn id="49" dur="1000" fill="hold"/>
                                        <p:tgtEl>
                                          <p:spTgt spid="9244">
                                            <p:txEl>
                                              <p:charRg st="0" end="48"/>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9244">
                                            <p:txEl>
                                              <p:charRg st="0" end="4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48"/>
                                        </p:tgtEl>
                                        <p:attrNameLst>
                                          <p:attrName>style.visibility</p:attrName>
                                        </p:attrNameLst>
                                      </p:cBhvr>
                                      <p:to>
                                        <p:strVal val="visible"/>
                                      </p:to>
                                    </p:set>
                                    <p:anim calcmode="lin" valueType="num">
                                      <p:cBhvr additive="base">
                                        <p:cTn id="55" dur="1000" fill="hold"/>
                                        <p:tgtEl>
                                          <p:spTgt spid="9248"/>
                                        </p:tgtEl>
                                        <p:attrNameLst>
                                          <p:attrName>ppt_x</p:attrName>
                                        </p:attrNameLst>
                                      </p:cBhvr>
                                      <p:tavLst>
                                        <p:tav tm="0">
                                          <p:val>
                                            <p:strVal val="0-#ppt_w/2"/>
                                          </p:val>
                                        </p:tav>
                                        <p:tav tm="100000">
                                          <p:val>
                                            <p:strVal val="#ppt_x"/>
                                          </p:val>
                                        </p:tav>
                                      </p:tavLst>
                                    </p:anim>
                                    <p:anim calcmode="lin" valueType="num">
                                      <p:cBhvr additive="base">
                                        <p:cTn id="56" dur="1000" fill="hold"/>
                                        <p:tgtEl>
                                          <p:spTgt spid="924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52"/>
                                        </p:tgtEl>
                                        <p:attrNameLst>
                                          <p:attrName>style.visibility</p:attrName>
                                        </p:attrNameLst>
                                      </p:cBhvr>
                                      <p:to>
                                        <p:strVal val="visible"/>
                                      </p:to>
                                    </p:set>
                                    <p:anim calcmode="lin" valueType="num">
                                      <p:cBhvr additive="base">
                                        <p:cTn id="61" dur="1000" fill="hold"/>
                                        <p:tgtEl>
                                          <p:spTgt spid="9252"/>
                                        </p:tgtEl>
                                        <p:attrNameLst>
                                          <p:attrName>ppt_x</p:attrName>
                                        </p:attrNameLst>
                                      </p:cBhvr>
                                      <p:tavLst>
                                        <p:tav tm="0">
                                          <p:val>
                                            <p:strVal val="0-#ppt_w/2"/>
                                          </p:val>
                                        </p:tav>
                                        <p:tav tm="100000">
                                          <p:val>
                                            <p:strVal val="#ppt_x"/>
                                          </p:val>
                                        </p:tav>
                                      </p:tavLst>
                                    </p:anim>
                                    <p:anim calcmode="lin" valueType="num">
                                      <p:cBhvr additive="base">
                                        <p:cTn id="62" dur="1000" fill="hold"/>
                                        <p:tgtEl>
                                          <p:spTgt spid="925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264">
                                            <p:txEl>
                                              <p:charRg st="0" end="39"/>
                                            </p:txEl>
                                          </p:spTgt>
                                        </p:tgtEl>
                                        <p:attrNameLst>
                                          <p:attrName>style.visibility</p:attrName>
                                        </p:attrNameLst>
                                      </p:cBhvr>
                                      <p:to>
                                        <p:strVal val="visible"/>
                                      </p:to>
                                    </p:set>
                                    <p:anim calcmode="lin" valueType="num">
                                      <p:cBhvr additive="base">
                                        <p:cTn id="67" dur="1000" fill="hold"/>
                                        <p:tgtEl>
                                          <p:spTgt spid="9264">
                                            <p:txEl>
                                              <p:charRg st="0" end="39"/>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9264">
                                            <p:txEl>
                                              <p:charRg st="0" end="3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258"/>
                                        </p:tgtEl>
                                        <p:attrNameLst>
                                          <p:attrName>style.visibility</p:attrName>
                                        </p:attrNameLst>
                                      </p:cBhvr>
                                      <p:to>
                                        <p:strVal val="visible"/>
                                      </p:to>
                                    </p:set>
                                    <p:anim calcmode="lin" valueType="num">
                                      <p:cBhvr additive="base">
                                        <p:cTn id="73" dur="1000" fill="hold"/>
                                        <p:tgtEl>
                                          <p:spTgt spid="9258"/>
                                        </p:tgtEl>
                                        <p:attrNameLst>
                                          <p:attrName>ppt_x</p:attrName>
                                        </p:attrNameLst>
                                      </p:cBhvr>
                                      <p:tavLst>
                                        <p:tav tm="0">
                                          <p:val>
                                            <p:strVal val="0-#ppt_w/2"/>
                                          </p:val>
                                        </p:tav>
                                        <p:tav tm="100000">
                                          <p:val>
                                            <p:strVal val="#ppt_x"/>
                                          </p:val>
                                        </p:tav>
                                      </p:tavLst>
                                    </p:anim>
                                    <p:anim calcmode="lin" valueType="num">
                                      <p:cBhvr additive="base">
                                        <p:cTn id="74" dur="1000" fill="hold"/>
                                        <p:tgtEl>
                                          <p:spTgt spid="9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1" grpId="0"/>
      <p:bldP spid="9246" grpId="0" build="p"/>
      <p:bldP spid="9248" grpId="0"/>
      <p:bldP spid="9250" grpId="0"/>
      <p:bldP spid="9252" grpId="0"/>
      <p:bldP spid="9253" grpId="0"/>
      <p:bldP spid="9256" grpId="0"/>
      <p:bldP spid="92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Line 2"/>
          <p:cNvSpPr/>
          <p:nvPr/>
        </p:nvSpPr>
        <p:spPr>
          <a:xfrm flipV="1">
            <a:off x="0" y="914400"/>
            <a:ext cx="9144000" cy="0"/>
          </a:xfrm>
          <a:prstGeom prst="line">
            <a:avLst/>
          </a:prstGeom>
          <a:ln w="63500" cap="rnd" cmpd="sng">
            <a:solidFill>
              <a:srgbClr val="0000FF"/>
            </a:solidFill>
            <a:prstDash val="sysDot"/>
            <a:round/>
            <a:headEnd type="none" w="med" len="med"/>
            <a:tailEnd type="none" w="med" len="med"/>
          </a:ln>
        </p:spPr>
      </p:sp>
      <p:pic>
        <p:nvPicPr>
          <p:cNvPr id="16386" name="Picture 3" descr="POINSET2"/>
          <p:cNvPicPr>
            <a:picLocks noChangeAspect="1"/>
          </p:cNvPicPr>
          <p:nvPr/>
        </p:nvPicPr>
        <p:blipFill>
          <a:blip r:embed="rId1"/>
          <a:stretch>
            <a:fillRect/>
          </a:stretch>
        </p:blipFill>
        <p:spPr>
          <a:xfrm rot="5626853">
            <a:off x="8240713" y="1588"/>
            <a:ext cx="904875" cy="901700"/>
          </a:xfrm>
          <a:prstGeom prst="rect">
            <a:avLst/>
          </a:prstGeom>
          <a:noFill/>
          <a:ln w="9525">
            <a:noFill/>
          </a:ln>
        </p:spPr>
      </p:pic>
      <p:grpSp>
        <p:nvGrpSpPr>
          <p:cNvPr id="16387" name="Group 4"/>
          <p:cNvGrpSpPr/>
          <p:nvPr/>
        </p:nvGrpSpPr>
        <p:grpSpPr>
          <a:xfrm>
            <a:off x="42863" y="0"/>
            <a:ext cx="719137" cy="698500"/>
            <a:chOff x="27" y="40"/>
            <a:chExt cx="517" cy="574"/>
          </a:xfrm>
        </p:grpSpPr>
        <p:pic>
          <p:nvPicPr>
            <p:cNvPr id="16388" name="Picture 5" descr="j0196374"/>
            <p:cNvPicPr>
              <a:picLocks noChangeAspect="1"/>
            </p:cNvPicPr>
            <p:nvPr/>
          </p:nvPicPr>
          <p:blipFill>
            <a:blip r:embed="rId2"/>
            <a:stretch>
              <a:fillRect/>
            </a:stretch>
          </p:blipFill>
          <p:spPr>
            <a:xfrm>
              <a:off x="27" y="40"/>
              <a:ext cx="517" cy="574"/>
            </a:xfrm>
            <a:prstGeom prst="rect">
              <a:avLst/>
            </a:prstGeom>
            <a:noFill/>
            <a:ln w="9525">
              <a:noFill/>
            </a:ln>
          </p:spPr>
        </p:pic>
        <p:sp>
          <p:nvSpPr>
            <p:cNvPr id="16389" name="Oval 6"/>
            <p:cNvSpPr/>
            <p:nvPr/>
          </p:nvSpPr>
          <p:spPr>
            <a:xfrm>
              <a:off x="240" y="240"/>
              <a:ext cx="192" cy="192"/>
            </a:xfrm>
            <a:prstGeom prst="ellipse">
              <a:avLst/>
            </a:prstGeom>
            <a:noFill/>
            <a:ln w="9525" cap="flat" cmpd="sng">
              <a:solidFill>
                <a:srgbClr val="FFFFFF"/>
              </a:solidFill>
              <a:prstDash val="solid"/>
              <a:round/>
              <a:headEnd type="none" w="med" len="med"/>
              <a:tailEnd type="none" w="med" len="med"/>
            </a:ln>
          </p:spPr>
          <p:txBody>
            <a:bodyPr wrap="none" anchor="ctr"/>
            <a:p>
              <a:pPr algn="ctr" eaLnBrk="0" hangingPunct="0"/>
              <a:r>
                <a:rPr lang="en-US" altLang="en-US" b="1" u="sng" dirty="0">
                  <a:solidFill>
                    <a:srgbClr val="FF0066"/>
                  </a:solidFill>
                  <a:latin typeface="Arial" panose="020B0604020202020204" pitchFamily="34" charset="0"/>
                </a:rPr>
                <a:t>47</a:t>
              </a:r>
              <a:endParaRPr lang="en-US" altLang="en-US" b="1" u="sng" dirty="0">
                <a:solidFill>
                  <a:srgbClr val="FF0066"/>
                </a:solidFill>
                <a:latin typeface="Arial" panose="020B0604020202020204" pitchFamily="34" charset="0"/>
              </a:endParaRPr>
            </a:p>
          </p:txBody>
        </p:sp>
      </p:grpSp>
      <p:pic>
        <p:nvPicPr>
          <p:cNvPr id="16390" name="Picture 9" descr="POINSET2"/>
          <p:cNvPicPr>
            <a:picLocks noChangeAspect="1"/>
          </p:cNvPicPr>
          <p:nvPr/>
        </p:nvPicPr>
        <p:blipFill>
          <a:blip r:embed="rId1"/>
          <a:stretch>
            <a:fillRect/>
          </a:stretch>
        </p:blipFill>
        <p:spPr>
          <a:xfrm rot="-5202953">
            <a:off x="52388" y="5711825"/>
            <a:ext cx="1104900" cy="1100138"/>
          </a:xfrm>
          <a:prstGeom prst="rect">
            <a:avLst/>
          </a:prstGeom>
          <a:noFill/>
          <a:ln w="9525">
            <a:noFill/>
          </a:ln>
        </p:spPr>
      </p:pic>
      <p:pic>
        <p:nvPicPr>
          <p:cNvPr id="16391" name="Picture 10" descr="POINSET3"/>
          <p:cNvPicPr>
            <a:picLocks noChangeAspect="1"/>
          </p:cNvPicPr>
          <p:nvPr/>
        </p:nvPicPr>
        <p:blipFill>
          <a:blip r:embed="rId3"/>
          <a:stretch>
            <a:fillRect/>
          </a:stretch>
        </p:blipFill>
        <p:spPr>
          <a:xfrm>
            <a:off x="7700963" y="5459413"/>
            <a:ext cx="1443037" cy="1322387"/>
          </a:xfrm>
          <a:prstGeom prst="rect">
            <a:avLst/>
          </a:prstGeom>
          <a:noFill/>
          <a:ln w="9525">
            <a:noFill/>
          </a:ln>
        </p:spPr>
      </p:pic>
      <p:sp>
        <p:nvSpPr>
          <p:cNvPr id="14349" name="Text Box 13"/>
          <p:cNvSpPr txBox="1"/>
          <p:nvPr/>
        </p:nvSpPr>
        <p:spPr>
          <a:xfrm>
            <a:off x="28575" y="1114425"/>
            <a:ext cx="9144000" cy="830263"/>
          </a:xfrm>
          <a:prstGeom prst="rect">
            <a:avLst/>
          </a:prstGeom>
          <a:noFill/>
          <a:ln w="9525" cap="flat" cmpd="sng">
            <a:solidFill>
              <a:schemeClr val="bg1"/>
            </a:solidFill>
            <a:prstDash val="solid"/>
            <a:miter/>
            <a:headEnd type="none" w="med" len="med"/>
            <a:tailEnd type="none" w="med" len="med"/>
          </a:ln>
        </p:spPr>
        <p:txBody>
          <a:bodyPr anchor="t">
            <a:spAutoFit/>
          </a:bodyPr>
          <a:p>
            <a:pPr>
              <a:spcBef>
                <a:spcPct val="50000"/>
              </a:spcBef>
            </a:pPr>
            <a:r>
              <a:rPr lang="en-US" altLang="en-US" sz="2400" b="1" dirty="0">
                <a:latin typeface="Times New Roman" panose="02020603050405020304" pitchFamily="18" charset="0"/>
                <a:sym typeface="Wingdings" panose="05000000000000000000" pitchFamily="2" charset="2"/>
              </a:rPr>
              <a:t> </a:t>
            </a:r>
            <a:r>
              <a:rPr lang="en-US" altLang="en-US" sz="2400" b="1" dirty="0">
                <a:latin typeface="Times New Roman" panose="02020603050405020304" pitchFamily="18" charset="0"/>
              </a:rPr>
              <a:t> Hình 46.1 và thông tin mục I trong sách giáo khoa và hãy cho biết:</a:t>
            </a:r>
            <a:endParaRPr lang="en-US" altLang="en-US" sz="2400" b="1" dirty="0">
              <a:latin typeface="Times New Roman" panose="02020603050405020304" pitchFamily="18" charset="0"/>
            </a:endParaRPr>
          </a:p>
        </p:txBody>
      </p:sp>
      <p:sp>
        <p:nvSpPr>
          <p:cNvPr id="16393" name="Rectangle 15"/>
          <p:cNvSpPr/>
          <p:nvPr/>
        </p:nvSpPr>
        <p:spPr>
          <a:xfrm>
            <a:off x="0" y="3810000"/>
            <a:ext cx="9144000" cy="457200"/>
          </a:xfrm>
          <a:prstGeom prst="rect">
            <a:avLst/>
          </a:prstGeom>
          <a:noFill/>
          <a:ln w="9525">
            <a:noFill/>
          </a:ln>
        </p:spPr>
        <p:txBody>
          <a:bodyPr anchor="t">
            <a:spAutoFit/>
          </a:bodyPr>
          <a:p>
            <a:endParaRPr lang="en-US" altLang="en-US" sz="2400" dirty="0">
              <a:latin typeface="VNI-Times" pitchFamily="2" charset="0"/>
            </a:endParaRPr>
          </a:p>
        </p:txBody>
      </p:sp>
      <p:sp>
        <p:nvSpPr>
          <p:cNvPr id="14370" name="Text Box 34"/>
          <p:cNvSpPr txBox="1"/>
          <p:nvPr/>
        </p:nvSpPr>
        <p:spPr>
          <a:xfrm>
            <a:off x="157163" y="1946275"/>
            <a:ext cx="9144000" cy="466725"/>
          </a:xfrm>
          <a:prstGeom prst="rect">
            <a:avLst/>
          </a:prstGeom>
          <a:noFill/>
          <a:ln w="9525" cap="flat" cmpd="sng">
            <a:solidFill>
              <a:schemeClr val="bg1"/>
            </a:solidFill>
            <a:prstDash val="solid"/>
            <a:miter/>
            <a:headEnd type="none" w="med" len="med"/>
            <a:tailEnd type="none" w="med" len="med"/>
          </a:ln>
        </p:spPr>
        <p:txBody>
          <a:bodyPr anchor="t">
            <a:spAutoFit/>
          </a:bodyPr>
          <a:p>
            <a:pPr>
              <a:spcBef>
                <a:spcPct val="50000"/>
              </a:spcBef>
            </a:pPr>
            <a:r>
              <a:rPr lang="en-US" altLang="en-US" sz="2400" b="1" dirty="0">
                <a:latin typeface="Times New Roman" panose="02020603050405020304" pitchFamily="18" charset="0"/>
              </a:rPr>
              <a:t>- </a:t>
            </a:r>
            <a:r>
              <a:rPr lang="en-US" altLang="en-US" sz="2400" dirty="0">
                <a:latin typeface="Times New Roman" panose="02020603050405020304" pitchFamily="18" charset="0"/>
              </a:rPr>
              <a:t>Hãy cho biết hình thức  thụ tinh của thỏ?</a:t>
            </a:r>
            <a:endParaRPr lang="en-US" altLang="en-US" sz="2400" dirty="0">
              <a:latin typeface="Times New Roman" panose="02020603050405020304" pitchFamily="18" charset="0"/>
            </a:endParaRPr>
          </a:p>
        </p:txBody>
      </p:sp>
      <p:sp>
        <p:nvSpPr>
          <p:cNvPr id="14372" name="AutoShape 36"/>
          <p:cNvSpPr/>
          <p:nvPr/>
        </p:nvSpPr>
        <p:spPr>
          <a:xfrm>
            <a:off x="304800" y="4953000"/>
            <a:ext cx="4267200" cy="533400"/>
          </a:xfrm>
          <a:prstGeom prst="flowChartProcess">
            <a:avLst/>
          </a:prstGeom>
          <a:solidFill>
            <a:srgbClr val="FFFF00"/>
          </a:solidFill>
          <a:ln w="9525" cap="flat" cmpd="sng">
            <a:solidFill>
              <a:schemeClr val="tx1"/>
            </a:solidFill>
            <a:prstDash val="solid"/>
            <a:miter/>
            <a:headEnd type="none" w="med" len="med"/>
            <a:tailEnd type="none" w="med" len="med"/>
          </a:ln>
        </p:spPr>
        <p:txBody>
          <a:bodyPr wrap="none" anchor="ctr"/>
          <a:p>
            <a:r>
              <a:rPr lang="en-US" altLang="en-US" sz="2400" dirty="0">
                <a:latin typeface="Times New Roman" panose="02020603050405020304" pitchFamily="18" charset="0"/>
              </a:rPr>
              <a:t>Thế nào là hiện tượng thai sinh?</a:t>
            </a:r>
            <a:endParaRPr lang="en-US" altLang="en-US" sz="2400" dirty="0">
              <a:latin typeface="Times New Roman" panose="02020603050405020304" pitchFamily="18" charset="0"/>
            </a:endParaRPr>
          </a:p>
        </p:txBody>
      </p:sp>
      <p:sp>
        <p:nvSpPr>
          <p:cNvPr id="14375" name="Text Box 39"/>
          <p:cNvSpPr txBox="1"/>
          <p:nvPr/>
        </p:nvSpPr>
        <p:spPr>
          <a:xfrm>
            <a:off x="457200" y="5562600"/>
            <a:ext cx="7086600" cy="457200"/>
          </a:xfrm>
          <a:prstGeom prst="rect">
            <a:avLst/>
          </a:prstGeom>
          <a:noFill/>
          <a:ln w="9525">
            <a:noFill/>
          </a:ln>
        </p:spPr>
        <p:txBody>
          <a:bodyPr anchor="t">
            <a:spAutoFit/>
          </a:bodyPr>
          <a:p>
            <a:pPr>
              <a:spcBef>
                <a:spcPct val="50000"/>
              </a:spcBef>
            </a:pPr>
            <a:r>
              <a:rPr lang="en-US" altLang="en-US" sz="2400" dirty="0">
                <a:solidFill>
                  <a:srgbClr val="0000FF"/>
                </a:solidFill>
                <a:latin typeface="Times New Roman" panose="02020603050405020304" pitchFamily="18" charset="0"/>
              </a:rPr>
              <a:t>Hiện tượng thai sinh là hiện tượng đẻ con có nhau thai.</a:t>
            </a:r>
            <a:endParaRPr lang="en-US" altLang="en-US" sz="2400" dirty="0">
              <a:solidFill>
                <a:srgbClr val="0000FF"/>
              </a:solidFill>
              <a:latin typeface="Times New Roman" panose="02020603050405020304" pitchFamily="18" charset="0"/>
            </a:endParaRPr>
          </a:p>
        </p:txBody>
      </p:sp>
      <p:sp>
        <p:nvSpPr>
          <p:cNvPr id="14376" name="Text Box 40"/>
          <p:cNvSpPr txBox="1"/>
          <p:nvPr/>
        </p:nvSpPr>
        <p:spPr>
          <a:xfrm>
            <a:off x="457200" y="2413000"/>
            <a:ext cx="6096000" cy="457200"/>
          </a:xfrm>
          <a:prstGeom prst="rect">
            <a:avLst/>
          </a:prstGeom>
          <a:noFill/>
          <a:ln w="9525">
            <a:noFill/>
          </a:ln>
        </p:spPr>
        <p:txBody>
          <a:bodyPr anchor="t">
            <a:spAutoFit/>
          </a:bodyPr>
          <a:p>
            <a:pPr>
              <a:spcBef>
                <a:spcPct val="50000"/>
              </a:spcBef>
            </a:pPr>
            <a:r>
              <a:rPr lang="en-US" altLang="en-US" sz="2400" dirty="0">
                <a:solidFill>
                  <a:srgbClr val="0000FF"/>
                </a:solidFill>
                <a:latin typeface="Arial" panose="020B0604020202020204" pitchFamily="34" charset="0"/>
                <a:sym typeface="Wingdings 3" pitchFamily="18" charset="2"/>
              </a:rPr>
              <a:t></a:t>
            </a:r>
            <a:r>
              <a:rPr lang="en-US" altLang="en-US" dirty="0">
                <a:latin typeface="Arial" panose="020B0604020202020204" pitchFamily="34" charset="0"/>
              </a:rPr>
              <a:t> </a:t>
            </a:r>
            <a:r>
              <a:rPr lang="en-US" altLang="en-US" sz="2400" b="1" dirty="0">
                <a:solidFill>
                  <a:srgbClr val="0000FF"/>
                </a:solidFill>
                <a:latin typeface="Times New Roman" panose="02020603050405020304" pitchFamily="18" charset="0"/>
              </a:rPr>
              <a:t>Thụ tinh trong</a:t>
            </a:r>
            <a:endParaRPr lang="en-US" altLang="en-US" sz="2400" b="1" dirty="0">
              <a:solidFill>
                <a:srgbClr val="0000FF"/>
              </a:solidFill>
              <a:latin typeface="Times New Roman" panose="02020603050405020304" pitchFamily="18" charset="0"/>
            </a:endParaRPr>
          </a:p>
        </p:txBody>
      </p:sp>
      <p:sp>
        <p:nvSpPr>
          <p:cNvPr id="14377" name="Text Box 41"/>
          <p:cNvSpPr txBox="1"/>
          <p:nvPr/>
        </p:nvSpPr>
        <p:spPr>
          <a:xfrm>
            <a:off x="25400" y="3048000"/>
            <a:ext cx="4572000" cy="457200"/>
          </a:xfrm>
          <a:prstGeom prst="rect">
            <a:avLst/>
          </a:prstGeom>
          <a:noFill/>
          <a:ln w="9525">
            <a:noFill/>
          </a:ln>
        </p:spPr>
        <p:txBody>
          <a:bodyPr anchor="t">
            <a:spAutoFit/>
          </a:bodyPr>
          <a:p>
            <a:pPr>
              <a:spcBef>
                <a:spcPct val="50000"/>
              </a:spcBef>
            </a:pPr>
            <a:r>
              <a:rPr lang="en-US" altLang="en-US" sz="2400" dirty="0">
                <a:latin typeface="Times New Roman" panose="02020603050405020304" pitchFamily="18" charset="0"/>
              </a:rPr>
              <a:t>- Phôi được phát triển ở đâu?</a:t>
            </a:r>
            <a:endParaRPr lang="en-US" altLang="en-US" sz="2400" dirty="0">
              <a:latin typeface="Times New Roman" panose="02020603050405020304" pitchFamily="18" charset="0"/>
            </a:endParaRPr>
          </a:p>
        </p:txBody>
      </p:sp>
      <p:sp>
        <p:nvSpPr>
          <p:cNvPr id="14378" name="Text Box 42"/>
          <p:cNvSpPr txBox="1"/>
          <p:nvPr/>
        </p:nvSpPr>
        <p:spPr>
          <a:xfrm>
            <a:off x="304800" y="3505200"/>
            <a:ext cx="5562600" cy="457200"/>
          </a:xfrm>
          <a:prstGeom prst="rect">
            <a:avLst/>
          </a:prstGeom>
          <a:noFill/>
          <a:ln w="9525">
            <a:noFill/>
          </a:ln>
        </p:spPr>
        <p:txBody>
          <a:bodyPr anchor="t">
            <a:spAutoFit/>
          </a:bodyPr>
          <a:p>
            <a:pPr>
              <a:spcBef>
                <a:spcPct val="50000"/>
              </a:spcBef>
            </a:pPr>
            <a:r>
              <a:rPr lang="en-US" altLang="en-US" sz="2400" dirty="0">
                <a:solidFill>
                  <a:srgbClr val="0000FF"/>
                </a:solidFill>
                <a:latin typeface="Arial" panose="020B0604020202020204" pitchFamily="34" charset="0"/>
                <a:sym typeface="Wingdings 3" pitchFamily="18" charset="2"/>
              </a:rPr>
              <a:t></a:t>
            </a:r>
            <a:r>
              <a:rPr lang="en-US" altLang="en-US" dirty="0">
                <a:latin typeface="Arial" panose="020B0604020202020204" pitchFamily="34" charset="0"/>
              </a:rPr>
              <a:t> </a:t>
            </a:r>
            <a:r>
              <a:rPr lang="en-US" altLang="en-US" sz="2400" b="1" dirty="0">
                <a:solidFill>
                  <a:srgbClr val="0000FF"/>
                </a:solidFill>
                <a:latin typeface="Times New Roman" panose="02020603050405020304" pitchFamily="18" charset="0"/>
              </a:rPr>
              <a:t>Phôi được phát triển ở trong tử cung</a:t>
            </a:r>
            <a:endParaRPr lang="en-US" altLang="en-US" sz="2400" b="1" dirty="0">
              <a:solidFill>
                <a:srgbClr val="0000FF"/>
              </a:solidFill>
              <a:latin typeface="Times New Roman" panose="02020603050405020304" pitchFamily="18" charset="0"/>
            </a:endParaRPr>
          </a:p>
        </p:txBody>
      </p:sp>
      <p:sp>
        <p:nvSpPr>
          <p:cNvPr id="14379" name="Text Box 43"/>
          <p:cNvSpPr txBox="1"/>
          <p:nvPr/>
        </p:nvSpPr>
        <p:spPr>
          <a:xfrm>
            <a:off x="0" y="3962400"/>
            <a:ext cx="7315200" cy="457200"/>
          </a:xfrm>
          <a:prstGeom prst="rect">
            <a:avLst/>
          </a:prstGeom>
          <a:noFill/>
          <a:ln w="9525">
            <a:noFill/>
          </a:ln>
        </p:spPr>
        <p:txBody>
          <a:bodyPr anchor="t">
            <a:spAutoFit/>
          </a:bodyPr>
          <a:p>
            <a:pPr>
              <a:spcBef>
                <a:spcPct val="50000"/>
              </a:spcBef>
            </a:pPr>
            <a:r>
              <a:rPr lang="en-US" altLang="en-US" sz="2400" dirty="0">
                <a:latin typeface="Times New Roman" panose="02020603050405020304" pitchFamily="18" charset="0"/>
              </a:rPr>
              <a:t>- Bộ phận nào giúp phôi trao đổi chất với cơ thể mẹ?</a:t>
            </a:r>
            <a:endParaRPr lang="en-US" altLang="en-US" sz="2400" dirty="0">
              <a:latin typeface="Times New Roman" panose="02020603050405020304" pitchFamily="18" charset="0"/>
            </a:endParaRPr>
          </a:p>
        </p:txBody>
      </p:sp>
      <p:sp>
        <p:nvSpPr>
          <p:cNvPr id="14380" name="Text Box 44"/>
          <p:cNvSpPr txBox="1"/>
          <p:nvPr/>
        </p:nvSpPr>
        <p:spPr>
          <a:xfrm>
            <a:off x="457200" y="4419600"/>
            <a:ext cx="4495800" cy="457200"/>
          </a:xfrm>
          <a:prstGeom prst="rect">
            <a:avLst/>
          </a:prstGeom>
          <a:noFill/>
          <a:ln w="9525">
            <a:noFill/>
          </a:ln>
        </p:spPr>
        <p:txBody>
          <a:bodyPr anchor="t">
            <a:spAutoFit/>
          </a:bodyPr>
          <a:p>
            <a:pPr>
              <a:spcBef>
                <a:spcPct val="50000"/>
              </a:spcBef>
            </a:pPr>
            <a:r>
              <a:rPr lang="en-US" altLang="en-US" sz="2400" dirty="0">
                <a:solidFill>
                  <a:srgbClr val="0000FF"/>
                </a:solidFill>
                <a:latin typeface="Arial" panose="020B0604020202020204" pitchFamily="34" charset="0"/>
                <a:sym typeface="Wingdings 3" pitchFamily="18" charset="2"/>
              </a:rPr>
              <a:t></a:t>
            </a:r>
            <a:r>
              <a:rPr lang="en-US" altLang="en-US" dirty="0">
                <a:latin typeface="Arial" panose="020B0604020202020204" pitchFamily="34" charset="0"/>
              </a:rPr>
              <a:t> </a:t>
            </a:r>
            <a:r>
              <a:rPr lang="en-US" altLang="en-US" sz="2400" b="1" dirty="0">
                <a:solidFill>
                  <a:srgbClr val="0000FF"/>
                </a:solidFill>
                <a:latin typeface="Times New Roman" panose="02020603050405020304" pitchFamily="18" charset="0"/>
              </a:rPr>
              <a:t>Nhau thai, dây rốn.</a:t>
            </a:r>
            <a:endParaRPr lang="en-US" altLang="en-US" sz="2400" b="1" dirty="0">
              <a:solidFill>
                <a:srgbClr val="0000FF"/>
              </a:solidFill>
              <a:latin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9">
                                            <p:txEl>
                                              <p:charRg st="0" end="70"/>
                                            </p:txEl>
                                          </p:spTgt>
                                        </p:tgtEl>
                                        <p:attrNameLst>
                                          <p:attrName>style.visibility</p:attrName>
                                        </p:attrNameLst>
                                      </p:cBhvr>
                                      <p:to>
                                        <p:strVal val="visible"/>
                                      </p:to>
                                    </p:set>
                                    <p:anim calcmode="lin" valueType="num">
                                      <p:cBhvr additive="base">
                                        <p:cTn id="7" dur="1000" fill="hold"/>
                                        <p:tgtEl>
                                          <p:spTgt spid="14349">
                                            <p:txEl>
                                              <p:charRg st="0" end="7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349">
                                            <p:txEl>
                                              <p:charRg st="0" end="7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70"/>
                                        </p:tgtEl>
                                        <p:attrNameLst>
                                          <p:attrName>style.visibility</p:attrName>
                                        </p:attrNameLst>
                                      </p:cBhvr>
                                      <p:to>
                                        <p:strVal val="visible"/>
                                      </p:to>
                                    </p:set>
                                    <p:anim calcmode="lin" valueType="num">
                                      <p:cBhvr additive="base">
                                        <p:cTn id="13" dur="500" fill="hold"/>
                                        <p:tgtEl>
                                          <p:spTgt spid="14370"/>
                                        </p:tgtEl>
                                        <p:attrNameLst>
                                          <p:attrName>ppt_x</p:attrName>
                                        </p:attrNameLst>
                                      </p:cBhvr>
                                      <p:tavLst>
                                        <p:tav tm="0">
                                          <p:val>
                                            <p:strVal val="#ppt_x"/>
                                          </p:val>
                                        </p:tav>
                                        <p:tav tm="100000">
                                          <p:val>
                                            <p:strVal val="#ppt_x"/>
                                          </p:val>
                                        </p:tav>
                                      </p:tavLst>
                                    </p:anim>
                                    <p:anim calcmode="lin" valueType="num">
                                      <p:cBhvr additive="base">
                                        <p:cTn id="14" dur="500" fill="hold"/>
                                        <p:tgtEl>
                                          <p:spTgt spid="143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77"/>
                                        </p:tgtEl>
                                        <p:attrNameLst>
                                          <p:attrName>style.visibility</p:attrName>
                                        </p:attrNameLst>
                                      </p:cBhvr>
                                      <p:to>
                                        <p:strVal val="visible"/>
                                      </p:to>
                                    </p:set>
                                    <p:anim calcmode="lin" valueType="num">
                                      <p:cBhvr additive="base">
                                        <p:cTn id="19" dur="500" fill="hold"/>
                                        <p:tgtEl>
                                          <p:spTgt spid="14377"/>
                                        </p:tgtEl>
                                        <p:attrNameLst>
                                          <p:attrName>ppt_x</p:attrName>
                                        </p:attrNameLst>
                                      </p:cBhvr>
                                      <p:tavLst>
                                        <p:tav tm="0">
                                          <p:val>
                                            <p:strVal val="#ppt_x"/>
                                          </p:val>
                                        </p:tav>
                                        <p:tav tm="100000">
                                          <p:val>
                                            <p:strVal val="#ppt_x"/>
                                          </p:val>
                                        </p:tav>
                                      </p:tavLst>
                                    </p:anim>
                                    <p:anim calcmode="lin" valueType="num">
                                      <p:cBhvr additive="base">
                                        <p:cTn id="20" dur="500" fill="hold"/>
                                        <p:tgtEl>
                                          <p:spTgt spid="143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79"/>
                                        </p:tgtEl>
                                        <p:attrNameLst>
                                          <p:attrName>style.visibility</p:attrName>
                                        </p:attrNameLst>
                                      </p:cBhvr>
                                      <p:to>
                                        <p:strVal val="visible"/>
                                      </p:to>
                                    </p:set>
                                    <p:anim calcmode="lin" valueType="num">
                                      <p:cBhvr additive="base">
                                        <p:cTn id="25" dur="500" fill="hold"/>
                                        <p:tgtEl>
                                          <p:spTgt spid="14379"/>
                                        </p:tgtEl>
                                        <p:attrNameLst>
                                          <p:attrName>ppt_x</p:attrName>
                                        </p:attrNameLst>
                                      </p:cBhvr>
                                      <p:tavLst>
                                        <p:tav tm="0">
                                          <p:val>
                                            <p:strVal val="#ppt_x"/>
                                          </p:val>
                                        </p:tav>
                                        <p:tav tm="100000">
                                          <p:val>
                                            <p:strVal val="#ppt_x"/>
                                          </p:val>
                                        </p:tav>
                                      </p:tavLst>
                                    </p:anim>
                                    <p:anim calcmode="lin" valueType="num">
                                      <p:cBhvr additive="base">
                                        <p:cTn id="26" dur="500" fill="hold"/>
                                        <p:tgtEl>
                                          <p:spTgt spid="143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72"/>
                                        </p:tgtEl>
                                        <p:attrNameLst>
                                          <p:attrName>style.visibility</p:attrName>
                                        </p:attrNameLst>
                                      </p:cBhvr>
                                      <p:to>
                                        <p:strVal val="visible"/>
                                      </p:to>
                                    </p:set>
                                    <p:anim calcmode="lin" valueType="num">
                                      <p:cBhvr additive="base">
                                        <p:cTn id="31" dur="500" fill="hold"/>
                                        <p:tgtEl>
                                          <p:spTgt spid="14372"/>
                                        </p:tgtEl>
                                        <p:attrNameLst>
                                          <p:attrName>ppt_x</p:attrName>
                                        </p:attrNameLst>
                                      </p:cBhvr>
                                      <p:tavLst>
                                        <p:tav tm="0">
                                          <p:val>
                                            <p:strVal val="#ppt_x"/>
                                          </p:val>
                                        </p:tav>
                                        <p:tav tm="100000">
                                          <p:val>
                                            <p:strVal val="#ppt_x"/>
                                          </p:val>
                                        </p:tav>
                                      </p:tavLst>
                                    </p:anim>
                                    <p:anim calcmode="lin" valueType="num">
                                      <p:cBhvr additive="base">
                                        <p:cTn id="32" dur="500" fill="hold"/>
                                        <p:tgtEl>
                                          <p:spTgt spid="143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76"/>
                                        </p:tgtEl>
                                        <p:attrNameLst>
                                          <p:attrName>style.visibility</p:attrName>
                                        </p:attrNameLst>
                                      </p:cBhvr>
                                      <p:to>
                                        <p:strVal val="visible"/>
                                      </p:to>
                                    </p:set>
                                    <p:anim calcmode="lin" valueType="num">
                                      <p:cBhvr additive="base">
                                        <p:cTn id="37" dur="500" fill="hold"/>
                                        <p:tgtEl>
                                          <p:spTgt spid="14376"/>
                                        </p:tgtEl>
                                        <p:attrNameLst>
                                          <p:attrName>ppt_x</p:attrName>
                                        </p:attrNameLst>
                                      </p:cBhvr>
                                      <p:tavLst>
                                        <p:tav tm="0">
                                          <p:val>
                                            <p:strVal val="#ppt_x"/>
                                          </p:val>
                                        </p:tav>
                                        <p:tav tm="100000">
                                          <p:val>
                                            <p:strVal val="#ppt_x"/>
                                          </p:val>
                                        </p:tav>
                                      </p:tavLst>
                                    </p:anim>
                                    <p:anim calcmode="lin" valueType="num">
                                      <p:cBhvr additive="base">
                                        <p:cTn id="38" dur="500" fill="hold"/>
                                        <p:tgtEl>
                                          <p:spTgt spid="1437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78"/>
                                        </p:tgtEl>
                                        <p:attrNameLst>
                                          <p:attrName>style.visibility</p:attrName>
                                        </p:attrNameLst>
                                      </p:cBhvr>
                                      <p:to>
                                        <p:strVal val="visible"/>
                                      </p:to>
                                    </p:set>
                                    <p:anim calcmode="lin" valueType="num">
                                      <p:cBhvr additive="base">
                                        <p:cTn id="43" dur="500" fill="hold"/>
                                        <p:tgtEl>
                                          <p:spTgt spid="14378"/>
                                        </p:tgtEl>
                                        <p:attrNameLst>
                                          <p:attrName>ppt_x</p:attrName>
                                        </p:attrNameLst>
                                      </p:cBhvr>
                                      <p:tavLst>
                                        <p:tav tm="0">
                                          <p:val>
                                            <p:strVal val="#ppt_x"/>
                                          </p:val>
                                        </p:tav>
                                        <p:tav tm="100000">
                                          <p:val>
                                            <p:strVal val="#ppt_x"/>
                                          </p:val>
                                        </p:tav>
                                      </p:tavLst>
                                    </p:anim>
                                    <p:anim calcmode="lin" valueType="num">
                                      <p:cBhvr additive="base">
                                        <p:cTn id="44" dur="500" fill="hold"/>
                                        <p:tgtEl>
                                          <p:spTgt spid="143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80"/>
                                        </p:tgtEl>
                                        <p:attrNameLst>
                                          <p:attrName>style.visibility</p:attrName>
                                        </p:attrNameLst>
                                      </p:cBhvr>
                                      <p:to>
                                        <p:strVal val="visible"/>
                                      </p:to>
                                    </p:set>
                                    <p:anim calcmode="lin" valueType="num">
                                      <p:cBhvr additive="base">
                                        <p:cTn id="49" dur="500" fill="hold"/>
                                        <p:tgtEl>
                                          <p:spTgt spid="14380"/>
                                        </p:tgtEl>
                                        <p:attrNameLst>
                                          <p:attrName>ppt_x</p:attrName>
                                        </p:attrNameLst>
                                      </p:cBhvr>
                                      <p:tavLst>
                                        <p:tav tm="0">
                                          <p:val>
                                            <p:strVal val="#ppt_x"/>
                                          </p:val>
                                        </p:tav>
                                        <p:tav tm="100000">
                                          <p:val>
                                            <p:strVal val="#ppt_x"/>
                                          </p:val>
                                        </p:tav>
                                      </p:tavLst>
                                    </p:anim>
                                    <p:anim calcmode="lin" valueType="num">
                                      <p:cBhvr additive="base">
                                        <p:cTn id="50" dur="500" fill="hold"/>
                                        <p:tgtEl>
                                          <p:spTgt spid="143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75">
                                            <p:txEl>
                                              <p:charRg st="0" end="56"/>
                                            </p:txEl>
                                          </p:spTgt>
                                        </p:tgtEl>
                                        <p:attrNameLst>
                                          <p:attrName>style.visibility</p:attrName>
                                        </p:attrNameLst>
                                      </p:cBhvr>
                                      <p:to>
                                        <p:strVal val="visible"/>
                                      </p:to>
                                    </p:set>
                                    <p:anim calcmode="lin" valueType="num">
                                      <p:cBhvr additive="base">
                                        <p:cTn id="55" dur="500" fill="hold"/>
                                        <p:tgtEl>
                                          <p:spTgt spid="14375">
                                            <p:txEl>
                                              <p:charRg st="0" end="5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75">
                                            <p:txEl>
                                              <p:charRg st="0" end="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bldLvl="0" animBg="1"/>
      <p:bldP spid="14372" grpId="0" animBg="1"/>
      <p:bldP spid="14376" grpId="0"/>
      <p:bldP spid="14377" grpId="0"/>
      <p:bldP spid="14378" grpId="0"/>
      <p:bldP spid="14379" grpId="0"/>
      <p:bldP spid="143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Nhau thai cua tho"/>
          <p:cNvPicPr>
            <a:picLocks noChangeAspect="1"/>
          </p:cNvPicPr>
          <p:nvPr/>
        </p:nvPicPr>
        <p:blipFill>
          <a:blip r:embed="rId1"/>
          <a:stretch>
            <a:fillRect/>
          </a:stretch>
        </p:blipFill>
        <p:spPr>
          <a:xfrm>
            <a:off x="5181600" y="0"/>
            <a:ext cx="3657600" cy="3225800"/>
          </a:xfrm>
          <a:prstGeom prst="rect">
            <a:avLst/>
          </a:prstGeom>
          <a:noFill/>
          <a:ln w="9525">
            <a:noFill/>
          </a:ln>
        </p:spPr>
      </p:pic>
      <p:pic>
        <p:nvPicPr>
          <p:cNvPr id="17411" name="Picture 3" descr="lizard%20laying%20eggs1"/>
          <p:cNvPicPr>
            <a:picLocks noChangeAspect="1"/>
          </p:cNvPicPr>
          <p:nvPr/>
        </p:nvPicPr>
        <p:blipFill>
          <a:blip r:embed="rId2"/>
          <a:stretch>
            <a:fillRect/>
          </a:stretch>
        </p:blipFill>
        <p:spPr>
          <a:xfrm>
            <a:off x="381000" y="0"/>
            <a:ext cx="4343400" cy="3257550"/>
          </a:xfrm>
          <a:prstGeom prst="rect">
            <a:avLst/>
          </a:prstGeom>
          <a:noFill/>
          <a:ln w="9525">
            <a:noFill/>
          </a:ln>
        </p:spPr>
      </p:pic>
      <p:sp>
        <p:nvSpPr>
          <p:cNvPr id="17412" name="Rectangle 4"/>
          <p:cNvSpPr/>
          <p:nvPr/>
        </p:nvSpPr>
        <p:spPr>
          <a:xfrm>
            <a:off x="0" y="3200400"/>
            <a:ext cx="9144000" cy="457200"/>
          </a:xfrm>
          <a:prstGeom prst="rect">
            <a:avLst/>
          </a:prstGeom>
          <a:noFill/>
          <a:ln w="9525">
            <a:noFill/>
          </a:ln>
        </p:spPr>
        <p:txBody>
          <a:bodyPr anchor="t"/>
          <a:p>
            <a:pPr marL="342900" indent="-342900">
              <a:lnSpc>
                <a:spcPct val="80000"/>
              </a:lnSpc>
              <a:spcBef>
                <a:spcPct val="20000"/>
              </a:spcBef>
            </a:pPr>
            <a:r>
              <a:rPr lang="en-US" altLang="en-US" sz="2800" dirty="0">
                <a:latin typeface="Arial" panose="020B0604020202020204" pitchFamily="34" charset="0"/>
              </a:rPr>
              <a:t>- </a:t>
            </a:r>
            <a:r>
              <a:rPr lang="en-US" altLang="en-US" sz="2400" dirty="0">
                <a:latin typeface="Times New Roman" panose="02020603050405020304" pitchFamily="18" charset="0"/>
              </a:rPr>
              <a:t>Nêu ưu điểm của sự thai sinh so với đẻ trứng và noãn thai sinh? </a:t>
            </a:r>
            <a:endParaRPr lang="en-US" altLang="en-US" sz="2400" dirty="0">
              <a:latin typeface="Times New Roman" panose="02020603050405020304" pitchFamily="18" charset="0"/>
            </a:endParaRPr>
          </a:p>
        </p:txBody>
      </p:sp>
      <p:grpSp>
        <p:nvGrpSpPr>
          <p:cNvPr id="2" name="Group 17"/>
          <p:cNvGrpSpPr/>
          <p:nvPr/>
        </p:nvGrpSpPr>
        <p:grpSpPr>
          <a:xfrm>
            <a:off x="0" y="3657600"/>
            <a:ext cx="9067800" cy="3200400"/>
            <a:chOff x="0" y="2304"/>
            <a:chExt cx="5472" cy="2016"/>
          </a:xfrm>
        </p:grpSpPr>
        <p:sp>
          <p:nvSpPr>
            <p:cNvPr id="18437" name="AutoShape 5"/>
            <p:cNvSpPr/>
            <p:nvPr/>
          </p:nvSpPr>
          <p:spPr>
            <a:xfrm>
              <a:off x="0" y="2928"/>
              <a:ext cx="1440" cy="624"/>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en-US" altLang="en-US" sz="2400" dirty="0">
                <a:latin typeface="Times New Roman" panose="02020603050405020304" pitchFamily="18" charset="0"/>
              </a:endParaRPr>
            </a:p>
          </p:txBody>
        </p:sp>
        <p:sp>
          <p:nvSpPr>
            <p:cNvPr id="18438" name="AutoShape 6"/>
            <p:cNvSpPr/>
            <p:nvPr/>
          </p:nvSpPr>
          <p:spPr>
            <a:xfrm>
              <a:off x="2064" y="2304"/>
              <a:ext cx="3408" cy="576"/>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en-US" altLang="en-US" sz="2400" dirty="0">
                <a:solidFill>
                  <a:srgbClr val="FF3300"/>
                </a:solidFill>
                <a:latin typeface=".VnTime" pitchFamily="34" charset="0"/>
              </a:endParaRPr>
            </a:p>
            <a:p>
              <a:pPr algn="ctr"/>
              <a:endParaRPr lang="en-US" altLang="en-US" sz="2400" dirty="0">
                <a:latin typeface=".VnTime" pitchFamily="34" charset="0"/>
              </a:endParaRPr>
            </a:p>
          </p:txBody>
        </p:sp>
        <p:sp>
          <p:nvSpPr>
            <p:cNvPr id="18439" name="AutoShape 7"/>
            <p:cNvSpPr/>
            <p:nvPr/>
          </p:nvSpPr>
          <p:spPr>
            <a:xfrm>
              <a:off x="2064" y="2928"/>
              <a:ext cx="3408" cy="576"/>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en-US" altLang="en-US" sz="2400" dirty="0">
                <a:solidFill>
                  <a:srgbClr val="FF3300"/>
                </a:solidFill>
                <a:latin typeface=".VnTime" pitchFamily="34" charset="0"/>
              </a:endParaRPr>
            </a:p>
            <a:p>
              <a:pPr algn="ctr"/>
              <a:endParaRPr lang="en-US" altLang="en-US" sz="2400" dirty="0">
                <a:latin typeface=".VnTime" pitchFamily="34" charset="0"/>
              </a:endParaRPr>
            </a:p>
          </p:txBody>
        </p:sp>
        <p:sp>
          <p:nvSpPr>
            <p:cNvPr id="18440" name="AutoShape 8"/>
            <p:cNvSpPr/>
            <p:nvPr/>
          </p:nvSpPr>
          <p:spPr>
            <a:xfrm>
              <a:off x="2064" y="3552"/>
              <a:ext cx="3408" cy="768"/>
            </a:xfrm>
            <a:prstGeom prst="flowChartProcess">
              <a:avLst/>
            </a:prstGeom>
            <a:solidFill>
              <a:schemeClr val="accent1"/>
            </a:solidFill>
            <a:ln w="9525" cap="flat" cmpd="sng">
              <a:solidFill>
                <a:schemeClr val="tx1"/>
              </a:solidFill>
              <a:prstDash val="solid"/>
              <a:miter/>
              <a:headEnd type="none" w="med" len="med"/>
              <a:tailEnd type="none" w="med" len="med"/>
            </a:ln>
          </p:spPr>
          <p:txBody>
            <a:bodyPr wrap="none" anchor="ctr"/>
            <a:p>
              <a:pPr algn="ctr"/>
              <a:endParaRPr lang="en-US" altLang="en-US" sz="2400" dirty="0">
                <a:solidFill>
                  <a:srgbClr val="FF3300"/>
                </a:solidFill>
                <a:latin typeface=".VnTime" pitchFamily="34" charset="0"/>
              </a:endParaRPr>
            </a:p>
            <a:p>
              <a:pPr algn="ctr"/>
              <a:endParaRPr lang="en-US" altLang="en-US" sz="2400" dirty="0">
                <a:latin typeface=".VnTime" pitchFamily="34" charset="0"/>
              </a:endParaRPr>
            </a:p>
          </p:txBody>
        </p:sp>
        <p:sp>
          <p:nvSpPr>
            <p:cNvPr id="18441" name="Line 9"/>
            <p:cNvSpPr/>
            <p:nvPr/>
          </p:nvSpPr>
          <p:spPr>
            <a:xfrm flipV="1">
              <a:off x="1440" y="2736"/>
              <a:ext cx="624" cy="528"/>
            </a:xfrm>
            <a:prstGeom prst="line">
              <a:avLst/>
            </a:prstGeom>
            <a:ln w="9525" cap="flat" cmpd="sng">
              <a:solidFill>
                <a:schemeClr val="tx1"/>
              </a:solidFill>
              <a:prstDash val="solid"/>
              <a:round/>
              <a:headEnd type="none" w="med" len="med"/>
              <a:tailEnd type="triangle" w="med" len="med"/>
            </a:ln>
          </p:spPr>
        </p:sp>
        <p:sp>
          <p:nvSpPr>
            <p:cNvPr id="18442" name="Line 10"/>
            <p:cNvSpPr/>
            <p:nvPr/>
          </p:nvSpPr>
          <p:spPr>
            <a:xfrm>
              <a:off x="1440" y="3264"/>
              <a:ext cx="624" cy="0"/>
            </a:xfrm>
            <a:prstGeom prst="line">
              <a:avLst/>
            </a:prstGeom>
            <a:ln w="9525" cap="flat" cmpd="sng">
              <a:solidFill>
                <a:schemeClr val="tx1"/>
              </a:solidFill>
              <a:prstDash val="solid"/>
              <a:round/>
              <a:headEnd type="none" w="med" len="med"/>
              <a:tailEnd type="triangle" w="med" len="med"/>
            </a:ln>
          </p:spPr>
        </p:sp>
        <p:sp>
          <p:nvSpPr>
            <p:cNvPr id="18443" name="Line 11"/>
            <p:cNvSpPr/>
            <p:nvPr/>
          </p:nvSpPr>
          <p:spPr>
            <a:xfrm>
              <a:off x="1440" y="3264"/>
              <a:ext cx="624" cy="720"/>
            </a:xfrm>
            <a:prstGeom prst="line">
              <a:avLst/>
            </a:prstGeom>
            <a:ln w="9525" cap="flat" cmpd="sng">
              <a:solidFill>
                <a:schemeClr val="tx1"/>
              </a:solidFill>
              <a:prstDash val="solid"/>
              <a:round/>
              <a:headEnd type="none" w="med" len="med"/>
              <a:tailEnd type="triangle" w="med" len="med"/>
            </a:ln>
          </p:spPr>
        </p:sp>
      </p:grpSp>
      <p:sp>
        <p:nvSpPr>
          <p:cNvPr id="17421" name="Text Box 13"/>
          <p:cNvSpPr txBox="1"/>
          <p:nvPr/>
        </p:nvSpPr>
        <p:spPr>
          <a:xfrm>
            <a:off x="0" y="4724400"/>
            <a:ext cx="2209800" cy="1187450"/>
          </a:xfrm>
          <a:prstGeom prst="rect">
            <a:avLst/>
          </a:prstGeom>
          <a:noFill/>
          <a:ln w="9525">
            <a:noFill/>
          </a:ln>
        </p:spPr>
        <p:txBody>
          <a:bodyPr anchor="t">
            <a:spAutoFit/>
          </a:bodyPr>
          <a:p>
            <a:r>
              <a:rPr lang="en-US" altLang="en-US" sz="2400" dirty="0">
                <a:latin typeface="Times New Roman" panose="02020603050405020304" pitchFamily="18" charset="0"/>
              </a:rPr>
              <a:t>HIỆN TƯỢNG</a:t>
            </a:r>
            <a:endParaRPr lang="en-US" altLang="en-US" sz="2400" dirty="0">
              <a:latin typeface="Times New Roman" panose="02020603050405020304" pitchFamily="18" charset="0"/>
            </a:endParaRPr>
          </a:p>
          <a:p>
            <a:r>
              <a:rPr lang="en-US" altLang="en-US" sz="2400" dirty="0">
                <a:latin typeface="Times New Roman" panose="02020603050405020304" pitchFamily="18" charset="0"/>
              </a:rPr>
              <a:t> THAI SINH</a:t>
            </a:r>
            <a:endParaRPr lang="en-US" altLang="en-US" sz="2400" dirty="0">
              <a:latin typeface="Times New Roman" panose="02020603050405020304" pitchFamily="18" charset="0"/>
            </a:endParaRPr>
          </a:p>
          <a:p>
            <a:pPr algn="ctr"/>
            <a:endParaRPr lang="en-US" altLang="en-US" sz="2400" b="1" u="sng" dirty="0">
              <a:solidFill>
                <a:schemeClr val="hlink"/>
              </a:solidFill>
              <a:latin typeface="Times New Roman" panose="02020603050405020304" pitchFamily="18" charset="0"/>
            </a:endParaRPr>
          </a:p>
        </p:txBody>
      </p:sp>
      <p:sp>
        <p:nvSpPr>
          <p:cNvPr id="17422" name="Text Box 14"/>
          <p:cNvSpPr txBox="1">
            <a:spLocks noChangeArrowheads="1"/>
          </p:cNvSpPr>
          <p:nvPr/>
        </p:nvSpPr>
        <p:spPr bwMode="auto">
          <a:xfrm>
            <a:off x="3505200" y="3657600"/>
            <a:ext cx="5494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Sự</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phát</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triển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phôi</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không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phụ</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thuộc</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vào</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lượng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noãn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hoàng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trong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trứng</a:t>
            </a: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7423" name="Text Box 15"/>
          <p:cNvSpPr txBox="1">
            <a:spLocks noChangeArrowheads="1"/>
          </p:cNvSpPr>
          <p:nvPr/>
        </p:nvSpPr>
        <p:spPr bwMode="auto">
          <a:xfrm>
            <a:off x="3352800" y="4648200"/>
            <a:ext cx="564673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Phôi</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phát</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triển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trong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bụng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mẹ</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nên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an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toàn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và</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có</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đủ</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ĐK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cần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cho</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sự</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phát</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triển</a:t>
            </a:r>
            <a:endParaRPr kumimoji="0" lang="en-US"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7424" name="Text Box 16"/>
          <p:cNvSpPr txBox="1">
            <a:spLocks noChangeArrowheads="1"/>
          </p:cNvSpPr>
          <p:nvPr/>
        </p:nvSpPr>
        <p:spPr bwMode="auto">
          <a:xfrm>
            <a:off x="3429000" y="5638800"/>
            <a:ext cx="563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Con non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được</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nuôi</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bằng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sữa</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mẹ</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nên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không</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phụ</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thuộc</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vào</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nguồn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thức</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ăn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ngoài</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thiên</a:t>
            </a: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2400" b="0" i="0" u="none" strike="noStrike" kern="1200" cap="none" spc="0" normalizeH="0" baseline="0" noProof="0" dirty="0" err="1">
                <a:ln>
                  <a:noFill/>
                </a:ln>
                <a:solidFill>
                  <a:schemeClr val="tx1"/>
                </a:solidFill>
                <a:effectLst/>
                <a:uLnTx/>
                <a:uFillTx/>
                <a:latin typeface="+mn-lt"/>
                <a:ea typeface="+mn-ea"/>
                <a:cs typeface="+mn-cs"/>
              </a:rPr>
              <a:t>nhiên</a:t>
            </a:r>
            <a:endParaRPr kumimoji="0" lang="en-US" altLang="en-US" sz="2400" b="1"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heel(4)">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amond(in)">
                                      <p:cBhvr>
                                        <p:cTn id="12" dur="10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7412">
                                            <p:txEl>
                                              <p:charRg st="0" end="67"/>
                                            </p:txEl>
                                          </p:spTgt>
                                        </p:tgtEl>
                                        <p:attrNameLst>
                                          <p:attrName>style.visibility</p:attrName>
                                        </p:attrNameLst>
                                      </p:cBhvr>
                                      <p:to>
                                        <p:strVal val="visible"/>
                                      </p:to>
                                    </p:set>
                                    <p:anim calcmode="lin" valueType="num">
                                      <p:cBhvr>
                                        <p:cTn id="17" dur="500" fill="hold"/>
                                        <p:tgtEl>
                                          <p:spTgt spid="17412">
                                            <p:txEl>
                                              <p:charRg st="0" end="6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412">
                                            <p:txEl>
                                              <p:charRg st="0" end="67"/>
                                            </p:txEl>
                                          </p:spTgt>
                                        </p:tgtEl>
                                        <p:attrNameLst>
                                          <p:attrName>ppt_y</p:attrName>
                                        </p:attrNameLst>
                                      </p:cBhvr>
                                      <p:tavLst>
                                        <p:tav tm="0">
                                          <p:val>
                                            <p:strVal val="#ppt_y"/>
                                          </p:val>
                                        </p:tav>
                                        <p:tav tm="100000">
                                          <p:val>
                                            <p:strVal val="#ppt_y"/>
                                          </p:val>
                                        </p:tav>
                                      </p:tavLst>
                                    </p:anim>
                                    <p:anim calcmode="lin" valueType="num">
                                      <p:cBhvr>
                                        <p:cTn id="19" dur="500" fill="hold"/>
                                        <p:tgtEl>
                                          <p:spTgt spid="17412">
                                            <p:txEl>
                                              <p:charRg st="0" end="6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412">
                                            <p:txEl>
                                              <p:charRg st="0" end="6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412">
                                            <p:txEl>
                                              <p:charRg st="0" end="6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000" fill="hold"/>
                                        <p:tgtEl>
                                          <p:spTgt spid="2"/>
                                        </p:tgtEl>
                                        <p:attrNameLst>
                                          <p:attrName>ppt_x</p:attrName>
                                        </p:attrNameLst>
                                      </p:cBhvr>
                                      <p:tavLst>
                                        <p:tav tm="0">
                                          <p:val>
                                            <p:strVal val="#ppt_x"/>
                                          </p:val>
                                        </p:tav>
                                        <p:tav tm="100000">
                                          <p:val>
                                            <p:strVal val="#ppt_x"/>
                                          </p:val>
                                        </p:tav>
                                      </p:tavLst>
                                    </p:anim>
                                    <p:anim calcmode="lin" valueType="num">
                                      <p:cBhvr additive="base">
                                        <p:cTn id="27"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7421"/>
                                        </p:tgtEl>
                                        <p:attrNameLst>
                                          <p:attrName>style.visibility</p:attrName>
                                        </p:attrNameLst>
                                      </p:cBhvr>
                                      <p:to>
                                        <p:strVal val="visible"/>
                                      </p:to>
                                    </p:set>
                                    <p:anim calcmode="lin" valueType="num">
                                      <p:cBhvr additive="base">
                                        <p:cTn id="32" dur="1000" fill="hold"/>
                                        <p:tgtEl>
                                          <p:spTgt spid="17421"/>
                                        </p:tgtEl>
                                        <p:attrNameLst>
                                          <p:attrName>ppt_x</p:attrName>
                                        </p:attrNameLst>
                                      </p:cBhvr>
                                      <p:tavLst>
                                        <p:tav tm="0">
                                          <p:val>
                                            <p:strVal val="#ppt_x"/>
                                          </p:val>
                                        </p:tav>
                                        <p:tav tm="100000">
                                          <p:val>
                                            <p:strVal val="#ppt_x"/>
                                          </p:val>
                                        </p:tav>
                                      </p:tavLst>
                                    </p:anim>
                                    <p:anim calcmode="lin" valueType="num">
                                      <p:cBhvr additive="base">
                                        <p:cTn id="33" dur="1000" fill="hold"/>
                                        <p:tgtEl>
                                          <p:spTgt spid="1742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7422"/>
                                        </p:tgtEl>
                                        <p:attrNameLst>
                                          <p:attrName>style.visibility</p:attrName>
                                        </p:attrNameLst>
                                      </p:cBhvr>
                                      <p:to>
                                        <p:strVal val="visible"/>
                                      </p:to>
                                    </p:set>
                                    <p:anim calcmode="lin" valueType="num">
                                      <p:cBhvr additive="base">
                                        <p:cTn id="38" dur="1000" fill="hold"/>
                                        <p:tgtEl>
                                          <p:spTgt spid="17422"/>
                                        </p:tgtEl>
                                        <p:attrNameLst>
                                          <p:attrName>ppt_x</p:attrName>
                                        </p:attrNameLst>
                                      </p:cBhvr>
                                      <p:tavLst>
                                        <p:tav tm="0">
                                          <p:val>
                                            <p:strVal val="0-#ppt_w/2"/>
                                          </p:val>
                                        </p:tav>
                                        <p:tav tm="100000">
                                          <p:val>
                                            <p:strVal val="#ppt_x"/>
                                          </p:val>
                                        </p:tav>
                                      </p:tavLst>
                                    </p:anim>
                                    <p:anim calcmode="lin" valueType="num">
                                      <p:cBhvr additive="base">
                                        <p:cTn id="39" dur="1000" fill="hold"/>
                                        <p:tgtEl>
                                          <p:spTgt spid="1742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7423"/>
                                        </p:tgtEl>
                                        <p:attrNameLst>
                                          <p:attrName>style.visibility</p:attrName>
                                        </p:attrNameLst>
                                      </p:cBhvr>
                                      <p:to>
                                        <p:strVal val="visible"/>
                                      </p:to>
                                    </p:set>
                                    <p:anim calcmode="lin" valueType="num">
                                      <p:cBhvr additive="base">
                                        <p:cTn id="44" dur="1000" fill="hold"/>
                                        <p:tgtEl>
                                          <p:spTgt spid="17423"/>
                                        </p:tgtEl>
                                        <p:attrNameLst>
                                          <p:attrName>ppt_x</p:attrName>
                                        </p:attrNameLst>
                                      </p:cBhvr>
                                      <p:tavLst>
                                        <p:tav tm="0">
                                          <p:val>
                                            <p:strVal val="0-#ppt_w/2"/>
                                          </p:val>
                                        </p:tav>
                                        <p:tav tm="100000">
                                          <p:val>
                                            <p:strVal val="#ppt_x"/>
                                          </p:val>
                                        </p:tav>
                                      </p:tavLst>
                                    </p:anim>
                                    <p:anim calcmode="lin" valueType="num">
                                      <p:cBhvr additive="base">
                                        <p:cTn id="45" dur="10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7424"/>
                                        </p:tgtEl>
                                        <p:attrNameLst>
                                          <p:attrName>style.visibility</p:attrName>
                                        </p:attrNameLst>
                                      </p:cBhvr>
                                      <p:to>
                                        <p:strVal val="visible"/>
                                      </p:to>
                                    </p:set>
                                    <p:anim calcmode="lin" valueType="num">
                                      <p:cBhvr additive="base">
                                        <p:cTn id="50" dur="1000" fill="hold"/>
                                        <p:tgtEl>
                                          <p:spTgt spid="17424"/>
                                        </p:tgtEl>
                                        <p:attrNameLst>
                                          <p:attrName>ppt_x</p:attrName>
                                        </p:attrNameLst>
                                      </p:cBhvr>
                                      <p:tavLst>
                                        <p:tav tm="0">
                                          <p:val>
                                            <p:strVal val="0-#ppt_w/2"/>
                                          </p:val>
                                        </p:tav>
                                        <p:tav tm="100000">
                                          <p:val>
                                            <p:strVal val="#ppt_x"/>
                                          </p:val>
                                        </p:tav>
                                      </p:tavLst>
                                    </p:anim>
                                    <p:anim calcmode="lin" valueType="num">
                                      <p:cBhvr additive="base">
                                        <p:cTn id="51" dur="1000" fill="hold"/>
                                        <p:tgtEl>
                                          <p:spTgt spid="17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P spid="17421" grpId="0"/>
      <p:bldP spid="17422" grpId="0"/>
      <p:bldP spid="17423" grpId="0"/>
      <p:bldP spid="174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Picture 3" descr="Hinh_Trang_3">
            <a:hlinkClick r:id="rId1" action="ppaction://hlinkpres?slideindex=1&amp;slidetitle="/>
          </p:cNvPr>
          <p:cNvPicPr>
            <a:picLocks noChangeAspect="1"/>
          </p:cNvPicPr>
          <p:nvPr/>
        </p:nvPicPr>
        <p:blipFill>
          <a:blip r:embed="rId2"/>
          <a:stretch>
            <a:fillRect/>
          </a:stretch>
        </p:blipFill>
        <p:spPr>
          <a:xfrm>
            <a:off x="1066800" y="381000"/>
            <a:ext cx="7086600" cy="5638800"/>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3576</Words>
  <Application>WPS Presentation</Application>
  <PresentationFormat/>
  <Paragraphs>245</Paragraphs>
  <Slides>18</Slides>
  <Notes>8</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SimSun</vt:lpstr>
      <vt:lpstr>Wingdings</vt:lpstr>
      <vt:lpstr>Times New Roman</vt:lpstr>
      <vt:lpstr>VNI-Truck</vt:lpstr>
      <vt:lpstr>Segoe Print</vt:lpstr>
      <vt:lpstr>VNI-Times</vt:lpstr>
      <vt:lpstr>MS PGothic</vt:lpstr>
      <vt:lpstr>Wingdings 3</vt:lpstr>
      <vt:lpstr>Symbol</vt:lpstr>
      <vt:lpstr>.VnTime</vt:lpstr>
      <vt:lpstr>Microsoft YaHei</vt:lpstr>
      <vt:lpstr>Arial Unicode MS</vt:lpstr>
      <vt:lpstr>Default Design</vt:lpstr>
      <vt:lpstr>PowerPoint 演示文稿</vt:lpstr>
      <vt:lpstr>PowerPoint 演示文稿</vt:lpstr>
      <vt:lpstr>PowerPoint 演示文稿</vt:lpstr>
      <vt:lpstr>PowerPoint 演示文稿</vt:lpstr>
      <vt:lpstr>THẢO LUẬN NHÓM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admin</cp:lastModifiedBy>
  <cp:revision>51</cp:revision>
  <dcterms:created xsi:type="dcterms:W3CDTF">2009-11-23T01:41:00Z</dcterms:created>
  <dcterms:modified xsi:type="dcterms:W3CDTF">2021-07-23T08:13:49Z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1033-11.2.0.10200</vt:lpwstr>
  </property>
</Properties>
</file>